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9"/>
  </p:notesMasterIdLst>
  <p:sldIdLst>
    <p:sldId id="312" r:id="rId2"/>
    <p:sldId id="301" r:id="rId3"/>
    <p:sldId id="304" r:id="rId4"/>
    <p:sldId id="258" r:id="rId5"/>
    <p:sldId id="259" r:id="rId6"/>
    <p:sldId id="315" r:id="rId7"/>
    <p:sldId id="266" r:id="rId8"/>
    <p:sldId id="303" r:id="rId9"/>
    <p:sldId id="279" r:id="rId10"/>
    <p:sldId id="278" r:id="rId11"/>
    <p:sldId id="310" r:id="rId12"/>
    <p:sldId id="307" r:id="rId13"/>
    <p:sldId id="267" r:id="rId14"/>
    <p:sldId id="309" r:id="rId15"/>
    <p:sldId id="306" r:id="rId16"/>
    <p:sldId id="274" r:id="rId17"/>
    <p:sldId id="268" r:id="rId18"/>
    <p:sldId id="277" r:id="rId19"/>
    <p:sldId id="281" r:id="rId20"/>
    <p:sldId id="325" r:id="rId21"/>
    <p:sldId id="316" r:id="rId22"/>
    <p:sldId id="318" r:id="rId23"/>
    <p:sldId id="317" r:id="rId24"/>
    <p:sldId id="319" r:id="rId25"/>
    <p:sldId id="296" r:id="rId26"/>
    <p:sldId id="321" r:id="rId27"/>
    <p:sldId id="322" r:id="rId28"/>
    <p:sldId id="323" r:id="rId29"/>
    <p:sldId id="324" r:id="rId30"/>
    <p:sldId id="286" r:id="rId31"/>
    <p:sldId id="287" r:id="rId32"/>
    <p:sldId id="288" r:id="rId33"/>
    <p:sldId id="289" r:id="rId34"/>
    <p:sldId id="290" r:id="rId35"/>
    <p:sldId id="291" r:id="rId36"/>
    <p:sldId id="299" r:id="rId37"/>
    <p:sldId id="327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FF00"/>
    <a:srgbClr val="006666"/>
    <a:srgbClr val="003366"/>
    <a:srgbClr val="CC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254CA-2072-454B-9771-F29A7C27AFA4}" type="datetimeFigureOut">
              <a:rPr lang="uk-UA" smtClean="0"/>
              <a:pPr/>
              <a:t>06.02.2016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BF220-8A49-429C-B90E-75C530296FD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51389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%3cb%3e&#1044;&#1077;&#1103;&#1090;&#1077;&#1083;&#1100;&#1085;&#1086;&#1089;&#1090;&#1100;%3c/b%3e%20-%20&#1076;&#1080;&#1085;&#1072;&#1084;&#1080;&#1095;&#1077;&#1089;&#1082;&#1072;&#1103;%20&#1089;&#1080;&#1089;&#1090;&#1077;&#1084;&#1072;%20&#1074;&#1079;&#1072;&#1080;&#1084;&#1086;&#1076;&#1077;&#1081;&#1089;&#1090;&#1074;&#1080;&#1081;%20&#1089;&#1091;&#1073;&#1098;&#1077;&#1082;&#1090;&#1072;%20&#1089;%20&#1084;&#1080;&#1088;&#1086;&#1084;,%20&#1074;%20&#1087;&#1088;&#1086;&#1094;&#1077;&#1089;&#1089;&#1077;%20&#1082;&#1086;&#1080;&#1093;%20&#1087;&#1088;&#1086;&#1080;&#1089;&#1093;&#1086;&#1076;&#1080;&#1090;%20&#1074;&#1086;&#1079;&#1085;&#1080;&#1082;&#1085;&#1086;&#1074;&#1077;&#1085;&#1080;&#1077;%20&#1080;%20&#1074;&#1086;&#1087;&#1083;&#1086;&#1097;&#1077;&#1085;&#1080;&#1077;%20&#1074;%20&#1086;&#1073;&#1098;&#1077;&#1082;&#1090;&#1077;%20&#1087;&#1089;&#1080;&#1093;&#1080;&#1095;&#1077;&#1089;&#1082;&#1086;&#1075;&#1086;%20&#1086;&#1073;&#1088;&#1072;&#1079;&#1072;%20&#1080;%20&#1088;&#1077;&#1072;&#1083;&#1080;&#1079;&#1072;&#1094;&#1080;&#1103;%20&#1086;&#1087;&#1086;&#1089;&#1088;&#1077;&#1076;&#1086;&#1074;&#1072;&#1085;&#1085;&#1099;&#1093;%20&#1080;&#1084;%20&#1086;&#1090;&#1085;&#1086;&#1096;&#1077;&#1085;&#1085;&#1086;&#1081;%20&#1089;&#1091;&#1073;&#1098;&#1077;&#1082;&#1090;&#1072;%20&#1074;%20&#1087;&#1088;&#1077;&#1076;&#1084;&#1077;&#1090;&#1085;&#1086;&#1081;%20&#1076;&#1077;&#1081;&#1089;&#1090;&#1074;&#1080;&#1090;&#1077;&#1083;&#1100;&#1085;&#1086;&#1089;&#1090;&#1080;.%20&#1042;%20&#1076;&#1077;&#1103;&#1090;&#1077;&#1083;&#1100;&#1085;&#1086;&#1089;&#1090;&#1080;%20&#1089;%20&#1090;&#1086;&#1095;&#1082;&#1080;%20&#1079;&#1088;&#1077;&#1085;&#1080;&#1103;%20&#1077;&#1077;%20&#1089;&#1090;&#1088;&#1091;&#1082;&#1090;&#1091;&#1088;&#1099;%20&#1087;&#1088;&#1080;&#1085;&#1103;&#1090;&#1086;%20&#1074;&#1099;&#1076;&#1077;&#1083;&#1103;&#1090;&#1100;%20&#1076;&#1074;&#1080;&#1078;&#1077;&#1085;&#1080;&#1103;%20&#1080;%20&#1076;&#1077;&#1081;&#1089;&#1090;&#1074;&#1080;&#1103;." TargetMode="External"/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ido.rudn.ru/psychology/pedagogical_psychology/biograf195.ht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7DDB60-B0CB-4400-B4E1-033F34DB54D7}" type="slidenum">
              <a:rPr lang="ru-RU"/>
              <a:pPr/>
              <a:t>36</a:t>
            </a:fld>
            <a:endParaRPr lang="ru-RU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dirty="0" smtClean="0"/>
              <a:t>Своим происхождением учительская профессия обязана обособлению образования в особую социальную функцию, когда в структуре общественного разделения труда сформировался специфический тип </a:t>
            </a:r>
            <a:r>
              <a:rPr lang="ru-RU" dirty="0" smtClean="0">
                <a:hlinkMouseOver r:id="rId3"/>
              </a:rPr>
              <a:t>деятельности</a:t>
            </a:r>
            <a:r>
              <a:rPr lang="ru-RU" dirty="0" smtClean="0"/>
              <a:t>, назначение которой - подготовка подрастающих поколений к жизни на основе приобщения их к ценностям человеческой культуры.</a:t>
            </a:r>
          </a:p>
          <a:p>
            <a:pPr eaLnBrk="1" hangingPunct="1"/>
            <a:r>
              <a:rPr lang="ru-RU" dirty="0" smtClean="0"/>
              <a:t>Многие теоретики-педагоги отмечали огромное нравственное воздействие, могучую и мудрую власть учительской профессии. </a:t>
            </a:r>
          </a:p>
          <a:p>
            <a:pPr eaLnBrk="1" hangingPunct="1"/>
            <a:r>
              <a:rPr lang="ru-RU" dirty="0" smtClean="0">
                <a:hlinkClick r:id="rId4"/>
              </a:rPr>
              <a:t>Платон</a:t>
            </a:r>
            <a:r>
              <a:rPr lang="ru-RU" dirty="0" smtClean="0"/>
              <a:t> писал, что если башмачник будет дурным мастером, граждане от этого будут только несколько хуже обуты, но если воспитатель детей будет плохо выполнять свои обязанности, в стране появятся целые поколения невежественных и дурных людей. </a:t>
            </a:r>
          </a:p>
        </p:txBody>
      </p:sp>
    </p:spTree>
    <p:extLst>
      <p:ext uri="{BB962C8B-B14F-4D97-AF65-F5344CB8AC3E}">
        <p14:creationId xmlns="" xmlns:p14="http://schemas.microsoft.com/office/powerpoint/2010/main" val="3237219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685B81-EBBF-4B6B-96EF-67C4945E0A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E2BB38-FB79-43BF-887D-0C688387DE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6DDF35-33FD-45C3-9422-2BF8A17160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AB053D-05D6-4E4C-8E55-EB70281A7A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CCE89-1714-4E60-ADEB-2A33F35BD0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95FCB8-76E1-49E8-A390-E90E47F18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D31F56-AF6C-4E0D-A7B3-AE4663126F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600D03-BE4D-4766-91BF-64B1E19895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7BC7BF-C8B7-4045-8B50-5F07A9DC43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AD95A2-BB9E-48D2-8447-80BC9D5B7A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83DC7F-DA9C-4717-ACDE-0AC0D3A2311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B3435B-5099-4E8E-8E27-A1BFB3423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71538" y="359898"/>
            <a:ext cx="7767662" cy="4354986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003366"/>
                </a:solidFill>
                <a:latin typeface="Impact" pitchFamily="34" charset="0"/>
              </a:rPr>
              <a:t>Організація роботи з молодими спеціалістами.</a:t>
            </a:r>
            <a:br>
              <a:rPr lang="uk-UA" dirty="0" smtClean="0">
                <a:solidFill>
                  <a:srgbClr val="003366"/>
                </a:solidFill>
                <a:latin typeface="Impact" pitchFamily="34" charset="0"/>
              </a:rPr>
            </a:br>
            <a:r>
              <a:rPr lang="uk-UA" dirty="0" smtClean="0">
                <a:solidFill>
                  <a:srgbClr val="003366"/>
                </a:solidFill>
                <a:latin typeface="Impact" pitchFamily="34" charset="0"/>
              </a:rPr>
              <a:t>Проблеми адаптації молодого вчителя до педагогічного колективу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32560" y="5572140"/>
            <a:ext cx="7406640" cy="1071570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3366"/>
                </a:solidFill>
                <a:latin typeface="Impact" pitchFamily="34" charset="0"/>
              </a:rPr>
              <a:t>Семінар</a:t>
            </a:r>
            <a:r>
              <a:rPr lang="ru-RU" dirty="0" smtClean="0">
                <a:solidFill>
                  <a:srgbClr val="003366"/>
                </a:solidFill>
                <a:latin typeface="Impact" pitchFamily="34" charset="0"/>
              </a:rPr>
              <a:t> </a:t>
            </a:r>
            <a:r>
              <a:rPr lang="ru-RU" dirty="0" err="1" smtClean="0">
                <a:solidFill>
                  <a:srgbClr val="003366"/>
                </a:solidFill>
                <a:latin typeface="Impact" pitchFamily="34" charset="0"/>
              </a:rPr>
              <a:t>заступників</a:t>
            </a:r>
            <a:r>
              <a:rPr lang="ru-RU" dirty="0" smtClean="0">
                <a:solidFill>
                  <a:srgbClr val="003366"/>
                </a:solidFill>
                <a:latin typeface="Impact" pitchFamily="34" charset="0"/>
              </a:rPr>
              <a:t> </a:t>
            </a:r>
            <a:r>
              <a:rPr lang="ru-RU" dirty="0" err="1" smtClean="0">
                <a:solidFill>
                  <a:srgbClr val="003366"/>
                </a:solidFill>
                <a:latin typeface="Impact" pitchFamily="34" charset="0"/>
              </a:rPr>
              <a:t>директорів</a:t>
            </a:r>
            <a:r>
              <a:rPr lang="ru-RU" dirty="0" smtClean="0">
                <a:solidFill>
                  <a:srgbClr val="003366"/>
                </a:solidFill>
                <a:latin typeface="Impact" pitchFamily="34" charset="0"/>
              </a:rPr>
              <a:t> </a:t>
            </a:r>
          </a:p>
          <a:p>
            <a:pPr algn="ctr"/>
            <a:r>
              <a:rPr lang="ru-RU" dirty="0" smtClean="0">
                <a:solidFill>
                  <a:srgbClr val="003366"/>
                </a:solidFill>
                <a:latin typeface="Impact" pitchFamily="34" charset="0"/>
              </a:rPr>
              <a:t>з </a:t>
            </a:r>
            <a:r>
              <a:rPr lang="ru-RU" dirty="0" err="1" smtClean="0">
                <a:solidFill>
                  <a:srgbClr val="003366"/>
                </a:solidFill>
                <a:latin typeface="Impact" pitchFamily="34" charset="0"/>
              </a:rPr>
              <a:t>навчальної</a:t>
            </a:r>
            <a:r>
              <a:rPr lang="ru-RU" dirty="0" smtClean="0">
                <a:solidFill>
                  <a:srgbClr val="003366"/>
                </a:solidFill>
                <a:latin typeface="Impact" pitchFamily="34" charset="0"/>
              </a:rPr>
              <a:t> </a:t>
            </a:r>
            <a:r>
              <a:rPr lang="ru-RU" dirty="0" err="1" smtClean="0">
                <a:solidFill>
                  <a:srgbClr val="003366"/>
                </a:solidFill>
                <a:latin typeface="Impact" pitchFamily="34" charset="0"/>
              </a:rPr>
              <a:t>роботи</a:t>
            </a:r>
            <a:endParaRPr lang="ru-RU" dirty="0" smtClean="0">
              <a:solidFill>
                <a:srgbClr val="003366"/>
              </a:solidFill>
              <a:latin typeface="Impact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  <p:transition>
    <p:pull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AutoShape 3"/>
          <p:cNvSpPr>
            <a:spLocks noChangeArrowheads="1"/>
          </p:cNvSpPr>
          <p:nvPr/>
        </p:nvSpPr>
        <p:spPr bwMode="auto">
          <a:xfrm>
            <a:off x="0" y="3886200"/>
            <a:ext cx="4267200" cy="1066800"/>
          </a:xfrm>
          <a:prstGeom prst="flowChartTerminator">
            <a:avLst/>
          </a:prstGeom>
          <a:solidFill>
            <a:srgbClr val="1CEE1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200" b="1" dirty="0">
                <a:solidFill>
                  <a:srgbClr val="660033"/>
                </a:solidFill>
                <a:latin typeface="Calibri" pitchFamily="34" charset="0"/>
              </a:rPr>
              <a:t>Колективні форми</a:t>
            </a:r>
          </a:p>
          <a:p>
            <a:pPr algn="ctr"/>
            <a:r>
              <a:rPr lang="uk-UA" sz="3200" b="1" dirty="0">
                <a:solidFill>
                  <a:srgbClr val="660033"/>
                </a:solidFill>
                <a:latin typeface="Calibri" pitchFamily="34" charset="0"/>
              </a:rPr>
              <a:t> роботи</a:t>
            </a:r>
            <a:endParaRPr lang="ru-RU" sz="32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25602" name="AutoShape 4"/>
          <p:cNvSpPr>
            <a:spLocks noChangeArrowheads="1"/>
          </p:cNvSpPr>
          <p:nvPr/>
        </p:nvSpPr>
        <p:spPr bwMode="auto">
          <a:xfrm>
            <a:off x="0" y="5486400"/>
            <a:ext cx="2743200" cy="5334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Методичні оперативки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3" name="AutoShape 5"/>
          <p:cNvSpPr>
            <a:spLocks noChangeArrowheads="1"/>
          </p:cNvSpPr>
          <p:nvPr/>
        </p:nvSpPr>
        <p:spPr bwMode="auto">
          <a:xfrm>
            <a:off x="2057400" y="6096000"/>
            <a:ext cx="2743200" cy="5334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Методичні об'єднання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4038600" y="5181600"/>
            <a:ext cx="3048000" cy="5334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Школа молодого </a:t>
            </a:r>
          </a:p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вчителя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5" name="AutoShape 7"/>
          <p:cNvSpPr>
            <a:spLocks noChangeArrowheads="1"/>
          </p:cNvSpPr>
          <p:nvPr/>
        </p:nvSpPr>
        <p:spPr bwMode="auto">
          <a:xfrm>
            <a:off x="5638800" y="1371600"/>
            <a:ext cx="32766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Тиждень “ Мій перший </a:t>
            </a:r>
          </a:p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відкритий урок</a:t>
            </a:r>
            <a:r>
              <a:rPr lang="uk-UA" sz="2000" dirty="0">
                <a:latin typeface="Calibri" pitchFamily="34" charset="0"/>
              </a:rPr>
              <a:t> </a:t>
            </a:r>
            <a:r>
              <a:rPr lang="uk-UA" sz="2000" dirty="0">
                <a:solidFill>
                  <a:srgbClr val="FF0066"/>
                </a:solidFill>
                <a:latin typeface="Calibri" pitchFamily="34" charset="0"/>
              </a:rPr>
              <a:t>”</a:t>
            </a:r>
            <a:endParaRPr lang="ru-RU" sz="2000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6" name="AutoShape 8"/>
          <p:cNvSpPr>
            <a:spLocks noChangeArrowheads="1"/>
          </p:cNvSpPr>
          <p:nvPr/>
        </p:nvSpPr>
        <p:spPr bwMode="auto">
          <a:xfrm>
            <a:off x="0" y="1295400"/>
            <a:ext cx="2743200" cy="22860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>
                <a:solidFill>
                  <a:srgbClr val="660033"/>
                </a:solidFill>
                <a:latin typeface="Calibri" pitchFamily="34" charset="0"/>
              </a:rPr>
              <a:t>Методична </a:t>
            </a:r>
          </a:p>
          <a:p>
            <a:pPr algn="ctr"/>
            <a:r>
              <a:rPr lang="uk-UA" sz="2400" b="1">
                <a:solidFill>
                  <a:srgbClr val="660033"/>
                </a:solidFill>
                <a:latin typeface="Calibri" pitchFamily="34" charset="0"/>
              </a:rPr>
              <a:t>рада</a:t>
            </a:r>
            <a:endParaRPr lang="ru-RU" sz="2400" b="1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25607" name="AutoShape 9"/>
          <p:cNvSpPr>
            <a:spLocks noChangeArrowheads="1"/>
          </p:cNvSpPr>
          <p:nvPr/>
        </p:nvSpPr>
        <p:spPr bwMode="auto">
          <a:xfrm>
            <a:off x="2362200" y="1371600"/>
            <a:ext cx="32004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Семінари-практикуми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8" name="AutoShape 10"/>
          <p:cNvSpPr>
            <a:spLocks noChangeArrowheads="1"/>
          </p:cNvSpPr>
          <p:nvPr/>
        </p:nvSpPr>
        <p:spPr bwMode="auto">
          <a:xfrm>
            <a:off x="2743200" y="2590800"/>
            <a:ext cx="28956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Тематичні виставки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09" name="AutoShape 11"/>
          <p:cNvSpPr>
            <a:spLocks noChangeArrowheads="1"/>
          </p:cNvSpPr>
          <p:nvPr/>
        </p:nvSpPr>
        <p:spPr bwMode="auto">
          <a:xfrm>
            <a:off x="6096000" y="2895600"/>
            <a:ext cx="3048000" cy="6858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Психолого-педагогічний</a:t>
            </a:r>
          </a:p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семінар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10" name="AutoShape 12"/>
          <p:cNvSpPr>
            <a:spLocks noChangeArrowheads="1"/>
          </p:cNvSpPr>
          <p:nvPr/>
        </p:nvSpPr>
        <p:spPr bwMode="auto">
          <a:xfrm>
            <a:off x="5105400" y="4191000"/>
            <a:ext cx="31242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FF0066"/>
                </a:solidFill>
                <a:latin typeface="Calibri" pitchFamily="34" charset="0"/>
              </a:rPr>
              <a:t>Педагогічні читання</a:t>
            </a:r>
            <a:endParaRPr lang="ru-RU" sz="20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5611" name="Line 13"/>
          <p:cNvSpPr>
            <a:spLocks noChangeShapeType="1"/>
          </p:cNvSpPr>
          <p:nvPr/>
        </p:nvSpPr>
        <p:spPr bwMode="auto">
          <a:xfrm>
            <a:off x="1371600" y="2895600"/>
            <a:ext cx="0" cy="990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Line 14"/>
          <p:cNvSpPr>
            <a:spLocks noChangeShapeType="1"/>
          </p:cNvSpPr>
          <p:nvPr/>
        </p:nvSpPr>
        <p:spPr bwMode="auto">
          <a:xfrm>
            <a:off x="1447800" y="4953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Line 15"/>
          <p:cNvSpPr>
            <a:spLocks noChangeShapeType="1"/>
          </p:cNvSpPr>
          <p:nvPr/>
        </p:nvSpPr>
        <p:spPr bwMode="auto">
          <a:xfrm>
            <a:off x="3200400" y="49530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6"/>
          <p:cNvSpPr>
            <a:spLocks noChangeShapeType="1"/>
          </p:cNvSpPr>
          <p:nvPr/>
        </p:nvSpPr>
        <p:spPr bwMode="auto">
          <a:xfrm>
            <a:off x="4191000" y="4648200"/>
            <a:ext cx="609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Line 17"/>
          <p:cNvSpPr>
            <a:spLocks noChangeShapeType="1"/>
          </p:cNvSpPr>
          <p:nvPr/>
        </p:nvSpPr>
        <p:spPr bwMode="auto">
          <a:xfrm>
            <a:off x="4267200" y="44196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16" name="Line 18"/>
          <p:cNvSpPr>
            <a:spLocks noChangeShapeType="1"/>
          </p:cNvSpPr>
          <p:nvPr/>
        </p:nvSpPr>
        <p:spPr bwMode="auto">
          <a:xfrm flipV="1">
            <a:off x="4211960" y="3573016"/>
            <a:ext cx="2438400" cy="6858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/>
          </a:p>
        </p:txBody>
      </p:sp>
      <p:sp>
        <p:nvSpPr>
          <p:cNvPr id="25617" name="Line 19"/>
          <p:cNvSpPr>
            <a:spLocks noChangeShapeType="1"/>
          </p:cNvSpPr>
          <p:nvPr/>
        </p:nvSpPr>
        <p:spPr bwMode="auto">
          <a:xfrm flipV="1">
            <a:off x="4114800" y="1981200"/>
            <a:ext cx="312420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2404" name="Line 20"/>
          <p:cNvSpPr>
            <a:spLocks noChangeShapeType="1"/>
          </p:cNvSpPr>
          <p:nvPr/>
        </p:nvSpPr>
        <p:spPr bwMode="auto">
          <a:xfrm flipV="1">
            <a:off x="1752600" y="1981200"/>
            <a:ext cx="1524000" cy="1828800"/>
          </a:xfrm>
          <a:prstGeom prst="line">
            <a:avLst/>
          </a:prstGeom>
          <a:ln>
            <a:solidFill>
              <a:schemeClr val="tx1"/>
            </a:solidFill>
            <a:headEnd/>
            <a:tailEnd type="triangl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619" name="Line 21"/>
          <p:cNvSpPr>
            <a:spLocks noChangeShapeType="1"/>
          </p:cNvSpPr>
          <p:nvPr/>
        </p:nvSpPr>
        <p:spPr bwMode="auto">
          <a:xfrm flipV="1">
            <a:off x="2971800" y="3048000"/>
            <a:ext cx="9144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865187"/>
          </a:xfrm>
          <a:prstGeom prst="rect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200" b="1">
                <a:latin typeface="+mj-lt"/>
                <a:ea typeface="+mj-ea"/>
                <a:cs typeface="+mj-cs"/>
              </a:rPr>
              <a:t>Система роботи з молодими вчителями</a:t>
            </a:r>
            <a:endParaRPr lang="ru-RU" sz="3200" b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6400" y="609600"/>
            <a:ext cx="7162800" cy="503397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Школа молодого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спеціаліста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– </a:t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ефективна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форма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методичної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роботи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, одна из форм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підвищення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майстерності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педагогів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6">
                    <a:lumMod val="50000"/>
                  </a:schemeClr>
                </a:solidFill>
              </a:rPr>
              <a:t>початківців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7651" name="Picture 2" descr="C:\Users\Алла\Downloads\шм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79400"/>
            <a:ext cx="8135938" cy="610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 pitchFamily="34" charset="0"/>
              </a:rPr>
              <a:t>Школа молодого вчителя вирішує завдання</a:t>
            </a:r>
            <a:endParaRPr lang="uk-UA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Impact" pitchFamily="34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Забезпечення професійного росту молодих спеціалістів.</a:t>
            </a:r>
          </a:p>
          <a:p>
            <a:r>
              <a:rPr lang="uk-UA" sz="3200" dirty="0" smtClean="0"/>
              <a:t>Надання методичної допомоги в становленні молодого спеціаліста як фахівця.</a:t>
            </a:r>
          </a:p>
          <a:p>
            <a:r>
              <a:rPr lang="uk-UA" sz="3200" dirty="0" smtClean="0"/>
              <a:t>Набуття теоретично-практичних, психологічних умінь та навичок, професійна адаптація до вимог професії педагога.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r>
              <a:rPr lang="ru-RU" sz="4000" dirty="0" err="1" smtClean="0"/>
              <a:t>Провідна</a:t>
            </a:r>
            <a:r>
              <a:rPr lang="ru-RU" sz="4000" dirty="0" smtClean="0"/>
              <a:t> форма занять – </a:t>
            </a:r>
            <a:r>
              <a:rPr lang="ru-RU" sz="4000" dirty="0" err="1" smtClean="0"/>
              <a:t>інтерактивна</a:t>
            </a:r>
            <a:r>
              <a:rPr lang="ru-RU" sz="4000" dirty="0" smtClean="0"/>
              <a:t>, яка </a:t>
            </a:r>
            <a:r>
              <a:rPr lang="ru-RU" sz="4000" dirty="0" err="1" smtClean="0"/>
              <a:t>сприяє</a:t>
            </a:r>
            <a:r>
              <a:rPr lang="ru-RU" sz="4000" dirty="0" smtClean="0"/>
              <a:t> </a:t>
            </a:r>
            <a:r>
              <a:rPr lang="ru-RU" sz="4000" dirty="0" err="1" smtClean="0"/>
              <a:t>встановленню</a:t>
            </a:r>
            <a:r>
              <a:rPr lang="ru-RU" sz="4000" dirty="0" smtClean="0"/>
              <a:t> </a:t>
            </a:r>
            <a:r>
              <a:rPr lang="ru-RU" sz="4000" dirty="0" err="1" smtClean="0"/>
              <a:t>емоційних</a:t>
            </a:r>
            <a:r>
              <a:rPr lang="ru-RU" sz="4000" dirty="0" smtClean="0"/>
              <a:t> </a:t>
            </a:r>
            <a:r>
              <a:rPr lang="ru-RU" sz="4000" dirty="0" err="1" smtClean="0"/>
              <a:t>контактів</a:t>
            </a:r>
            <a:r>
              <a:rPr lang="ru-RU" sz="4000" dirty="0" smtClean="0"/>
              <a:t>, </a:t>
            </a:r>
            <a:r>
              <a:rPr lang="ru-RU" sz="4000" dirty="0" err="1" smtClean="0"/>
              <a:t>дає</a:t>
            </a:r>
            <a:r>
              <a:rPr lang="ru-RU" sz="4000" dirty="0" smtClean="0"/>
              <a:t> </a:t>
            </a:r>
            <a:r>
              <a:rPr lang="ru-RU" sz="4000" dirty="0" err="1" smtClean="0"/>
              <a:t>можливість</a:t>
            </a:r>
            <a:r>
              <a:rPr lang="ru-RU" sz="4000" dirty="0" smtClean="0"/>
              <a:t> </a:t>
            </a:r>
            <a:r>
              <a:rPr lang="ru-RU" sz="4000" dirty="0" err="1" smtClean="0"/>
              <a:t>змінювати</a:t>
            </a:r>
            <a:r>
              <a:rPr lang="ru-RU" sz="4000" dirty="0" smtClean="0"/>
              <a:t> напрямки </a:t>
            </a:r>
            <a:r>
              <a:rPr lang="ru-RU" sz="4000" dirty="0" err="1" smtClean="0"/>
              <a:t>діяльності</a:t>
            </a:r>
            <a:r>
              <a:rPr lang="ru-RU" sz="4000" dirty="0" smtClean="0"/>
              <a:t>.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Орієнтовний </a:t>
            </a: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алгоритм організації </a:t>
            </a: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стажування 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686800" cy="5429264"/>
          </a:xfrm>
          <a:solidFill>
            <a:srgbClr val="CCECFF"/>
          </a:solidFill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/>
              <a:t>Директор </a:t>
            </a:r>
            <a:r>
              <a:rPr lang="uk-UA" sz="3400" b="1" dirty="0" smtClean="0"/>
              <a:t>призначає наставника, </a:t>
            </a:r>
            <a:r>
              <a:rPr lang="uk-UA" sz="3400" b="1" dirty="0"/>
              <a:t>який є безпосереднім керівником стажування.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/>
              <a:t>Розробляється пам’ятка для наставника і стажиста.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 smtClean="0"/>
              <a:t>Наставник </a:t>
            </a:r>
            <a:r>
              <a:rPr lang="uk-UA" sz="3400" b="1" dirty="0"/>
              <a:t>розробляє спільно зі стажистом індивідуальний план </a:t>
            </a:r>
            <a:r>
              <a:rPr lang="uk-UA" sz="3400" b="1" dirty="0" smtClean="0"/>
              <a:t>роботи з урахуванням методичної теми, над якою працює школа </a:t>
            </a:r>
            <a:r>
              <a:rPr lang="uk-UA" sz="3400" b="1" dirty="0"/>
              <a:t>і подає його на затвердження директорові чи заступнику директора.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 smtClean="0"/>
              <a:t>Під </a:t>
            </a:r>
            <a:r>
              <a:rPr lang="uk-UA" sz="3400" b="1" dirty="0"/>
              <a:t>час складання розкладу уроків враховується необхідність </a:t>
            </a:r>
            <a:r>
              <a:rPr lang="uk-UA" sz="3400" b="1" dirty="0" err="1"/>
              <a:t>взаємовідвідування</a:t>
            </a:r>
            <a:r>
              <a:rPr lang="uk-UA" sz="3400" b="1" dirty="0"/>
              <a:t> уроків стажистом і його наставником.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/>
              <a:t>Здійснюється </a:t>
            </a:r>
            <a:r>
              <a:rPr lang="uk-UA" sz="3400" b="1" dirty="0" err="1"/>
              <a:t>внутрішньошкільний</a:t>
            </a:r>
            <a:r>
              <a:rPr lang="uk-UA" sz="3400" b="1" dirty="0"/>
              <a:t> контроль за діяльністю наставника і стажиста </a:t>
            </a:r>
            <a:r>
              <a:rPr lang="uk-UA" sz="3400" b="1" dirty="0" smtClean="0"/>
              <a:t>.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dirty="0"/>
              <a:t>Підбиваються підсумки стажування молодого спеціаліста і розробляється план підвищення рівня його педагогічної майстерності протягом наступних 2 років. </a:t>
            </a:r>
            <a:endParaRPr lang="ru-RU" sz="34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686800" cy="1152525"/>
          </a:xfrm>
          <a:noFill/>
        </p:spPr>
        <p:txBody>
          <a:bodyPr>
            <a:noAutofit/>
          </a:bodyPr>
          <a:lstStyle/>
          <a:p>
            <a:pPr algn="ctr"/>
            <a:r>
              <a:rPr lang="uk-UA" sz="3200" b="1" dirty="0" smtClean="0"/>
              <a:t>Етапи адаптації професійного становлення</a:t>
            </a:r>
            <a:br>
              <a:rPr lang="uk-UA" sz="3200" b="1" dirty="0" smtClean="0"/>
            </a:br>
            <a:r>
              <a:rPr lang="uk-UA" sz="3200" b="1" dirty="0" smtClean="0"/>
              <a:t> та зростання молодого вчителя 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47800"/>
            <a:ext cx="8858280" cy="5410200"/>
          </a:xfrm>
          <a:solidFill>
            <a:srgbClr val="CCECFF"/>
          </a:solidFill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i="1" dirty="0">
                <a:solidFill>
                  <a:srgbClr val="FF0066"/>
                </a:solidFill>
              </a:rPr>
              <a:t>Перший етап</a:t>
            </a:r>
            <a:r>
              <a:rPr lang="uk-UA" b="1" dirty="0">
                <a:solidFill>
                  <a:srgbClr val="FF0066"/>
                </a:solidFill>
              </a:rPr>
              <a:t> </a:t>
            </a:r>
            <a:r>
              <a:rPr lang="uk-UA" dirty="0"/>
              <a:t>— ознайомлення молодого вчителя з вимогами до професії, його включення в самостійну професійну діяльність, зіставлення рівня готовності до роботи з вимогами навчально-виховного закладу.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i="1" dirty="0">
                <a:solidFill>
                  <a:srgbClr val="FF0066"/>
                </a:solidFill>
              </a:rPr>
              <a:t>Другий етап</a:t>
            </a:r>
            <a:r>
              <a:rPr lang="uk-UA" b="1" dirty="0">
                <a:solidFill>
                  <a:srgbClr val="FF0066"/>
                </a:solidFill>
              </a:rPr>
              <a:t> </a:t>
            </a:r>
            <a:r>
              <a:rPr lang="uk-UA" dirty="0"/>
              <a:t>— процес подолання труднощів у навчальній діяльності і початок формування майстерності.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i="1" dirty="0">
                <a:solidFill>
                  <a:srgbClr val="FF0066"/>
                </a:solidFill>
              </a:rPr>
              <a:t>Третій етап</a:t>
            </a:r>
            <a:r>
              <a:rPr lang="uk-UA" b="1" dirty="0">
                <a:solidFill>
                  <a:srgbClr val="FF0066"/>
                </a:solidFill>
              </a:rPr>
              <a:t> </a:t>
            </a:r>
            <a:r>
              <a:rPr lang="uk-UA" dirty="0"/>
              <a:t>— </a:t>
            </a:r>
            <a:r>
              <a:rPr lang="uk-UA" dirty="0" err="1"/>
              <a:t>етап</a:t>
            </a:r>
            <a:r>
              <a:rPr lang="uk-UA" dirty="0"/>
              <a:t> високої адаптованості, яка склалася як результат ефективної діяльності вчителя на попередньому етапі. Молодий учитель характеризується високим рівнем самостійності, творчим підходом до навчальної діяльності.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лла\Downloads\p_80041_1_gallery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84" y="0"/>
            <a:ext cx="4357686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Програмою школи передбачено вивчення таких тем:</a:t>
            </a:r>
            <a:endParaRPr lang="uk-UA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2530" name="Місце для вмісту 2"/>
          <p:cNvSpPr>
            <a:spLocks noGrp="1"/>
          </p:cNvSpPr>
          <p:nvPr>
            <p:ph idx="1"/>
          </p:nvPr>
        </p:nvSpPr>
        <p:spPr>
          <a:xfrm>
            <a:off x="428596" y="2357430"/>
            <a:ext cx="8501122" cy="4500570"/>
          </a:xfrm>
        </p:spPr>
        <p:txBody>
          <a:bodyPr>
            <a:normAutofit/>
          </a:bodyPr>
          <a:lstStyle/>
          <a:p>
            <a:r>
              <a:rPr lang="uk-UA" dirty="0" smtClean="0"/>
              <a:t>основи педагогічної майстерності;</a:t>
            </a:r>
          </a:p>
          <a:p>
            <a:r>
              <a:rPr lang="uk-UA" dirty="0" smtClean="0"/>
              <a:t>навчання у навчально-виховному процесі;</a:t>
            </a:r>
          </a:p>
          <a:p>
            <a:r>
              <a:rPr lang="uk-UA" dirty="0" smtClean="0"/>
              <a:t>ефективний сучасний урок;</a:t>
            </a:r>
          </a:p>
          <a:p>
            <a:r>
              <a:rPr lang="uk-UA" dirty="0" smtClean="0"/>
              <a:t>методика виховної роботи;</a:t>
            </a:r>
          </a:p>
          <a:p>
            <a:r>
              <a:rPr lang="uk-UA" dirty="0" smtClean="0"/>
              <a:t>використання комп</a:t>
            </a:r>
            <a:r>
              <a:rPr lang="en-US" dirty="0" smtClean="0"/>
              <a:t>’</a:t>
            </a:r>
            <a:r>
              <a:rPr lang="uk-UA" dirty="0" err="1" smtClean="0"/>
              <a:t>ютерних</a:t>
            </a:r>
            <a:r>
              <a:rPr lang="uk-UA" dirty="0" smtClean="0"/>
              <a:t> технологій</a:t>
            </a:r>
          </a:p>
          <a:p>
            <a:r>
              <a:rPr lang="uk-UA" dirty="0" smtClean="0"/>
              <a:t>інноваційні аспекти навчання;</a:t>
            </a:r>
          </a:p>
          <a:p>
            <a:r>
              <a:rPr lang="uk-UA" dirty="0" smtClean="0"/>
              <a:t>психологічні аспекти становлення молодого вчителя.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Основні 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функції </a:t>
            </a: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наставника: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72112"/>
          </a:xfrm>
          <a:solidFill>
            <a:srgbClr val="CCECFF"/>
          </a:solidFill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4100" b="1" i="1" dirty="0">
                <a:solidFill>
                  <a:srgbClr val="0070C0"/>
                </a:solidFill>
              </a:rPr>
              <a:t>професійно-освітня</a:t>
            </a:r>
            <a:r>
              <a:rPr lang="uk-UA" sz="3400" dirty="0"/>
              <a:t> </a:t>
            </a:r>
            <a:r>
              <a:rPr lang="uk-UA" sz="3400" dirty="0" smtClean="0"/>
              <a:t>(допомога молодому </a:t>
            </a:r>
            <a:r>
              <a:rPr lang="uk-UA" sz="3400" dirty="0"/>
              <a:t>вчителеві в удосконаленні його професійних умінь, підвищенні рівня загальнонаукової та методичної підготовки, у формуванні педагогічної спостережливості й уяви, педагогічного такту);</a:t>
            </a:r>
            <a:endParaRPr lang="ru-RU" sz="3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i="1" dirty="0">
                <a:solidFill>
                  <a:srgbClr val="0070C0"/>
                </a:solidFill>
              </a:rPr>
              <a:t>виховна</a:t>
            </a:r>
            <a:r>
              <a:rPr lang="uk-UA" sz="3400" b="1" dirty="0">
                <a:solidFill>
                  <a:srgbClr val="0070C0"/>
                </a:solidFill>
              </a:rPr>
              <a:t> </a:t>
            </a:r>
            <a:r>
              <a:rPr lang="uk-UA" sz="3400" dirty="0"/>
              <a:t>(наставник активно впливає на формування ціннісних орієнтацій, залучення до системи самоосвітньої роботи);</a:t>
            </a:r>
            <a:endParaRPr lang="ru-RU" sz="3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b="1" i="1" dirty="0">
                <a:solidFill>
                  <a:srgbClr val="0070C0"/>
                </a:solidFill>
              </a:rPr>
              <a:t>функція впливу авторитету наставника </a:t>
            </a:r>
            <a:r>
              <a:rPr lang="uk-UA" sz="3400" dirty="0" smtClean="0"/>
              <a:t>(наставник </a:t>
            </a:r>
            <a:r>
              <a:rPr lang="uk-UA" sz="3400" dirty="0"/>
              <a:t>повинен намагатися стати авторитетом для нього, стимулом для його самовиховання, більш швидкого включення в колектив);</a:t>
            </a:r>
            <a:endParaRPr lang="ru-RU" sz="34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400" i="1" dirty="0" smtClean="0"/>
              <a:t> </a:t>
            </a:r>
            <a:r>
              <a:rPr lang="uk-UA" sz="3400" b="1" i="1" dirty="0">
                <a:solidFill>
                  <a:srgbClr val="0070C0"/>
                </a:solidFill>
              </a:rPr>
              <a:t>самоосвітня</a:t>
            </a:r>
            <a:r>
              <a:rPr lang="uk-UA" sz="3400" dirty="0"/>
              <a:t> (наставник учиться сам для того, щоб допомогти молодому вчителеві бути в курсі новітніх досягнень у галузі психологічної і педагогічної наук, методики викладання спеціальних дисциплін).</a:t>
            </a:r>
            <a:endParaRPr lang="ru-RU" sz="3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7933588" cy="1143000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Основні методи роботи, які використовують </a:t>
            </a: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наставники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1142984"/>
            <a:ext cx="8964612" cy="5715016"/>
          </a:xfrm>
          <a:solidFill>
            <a:srgbClr val="CCECFF"/>
          </a:solidFill>
        </p:spPr>
        <p:txBody>
          <a:bodyPr rtlCol="0">
            <a:normAutofit fontScale="85000" lnSpcReduction="10000"/>
          </a:bodyPr>
          <a:lstStyle/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Бесіда з молодими спеціалістами за конкретними розділами педагогіки, з питань наукового змісту предмета, методики викладання.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Обмін думками щодо змісту нових здобутків психолого-педагогічної науки, педагогічної практики.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Спільне моделювання системи уроків з теми або окремого уроку, виховного заходу.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Випереджальне проведення уроків для молодого колеги.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Консультування молодого вчителя щодо організації навчально-виховного процесу.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Спільна підготовка дидактичного матеріалу.</a:t>
            </a:r>
            <a:endParaRPr lang="ru-RU" sz="3100" b="1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uk-UA" sz="3100" b="1" dirty="0"/>
              <a:t>Відвідування уроків, позакласних занять із подальшим детальним їх аналізом тощо.</a:t>
            </a:r>
            <a:endParaRPr lang="ru-RU" sz="31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939784"/>
          </a:xfrm>
        </p:spPr>
        <p:txBody>
          <a:bodyPr/>
          <a:lstStyle/>
          <a:p>
            <a:r>
              <a:rPr lang="uk-UA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 pitchFamily="34" charset="0"/>
              </a:rPr>
              <a:t>Нормативно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 pitchFamily="34" charset="0"/>
              </a:rPr>
              <a:t>правове</a:t>
            </a:r>
            <a:r>
              <a:rPr lang="uk-UA" sz="4000" dirty="0" smtClean="0">
                <a:solidFill>
                  <a:schemeClr val="tx1"/>
                </a:solidFill>
                <a:latin typeface="Impact" pitchFamily="34" charset="0"/>
              </a:rPr>
              <a:t> </a:t>
            </a:r>
            <a:r>
              <a:rPr lang="uk-UA" sz="4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 pitchFamily="34" charset="0"/>
              </a:rPr>
              <a:t>забезпечення</a:t>
            </a:r>
            <a:endParaRPr lang="uk-UA" sz="4000" dirty="0">
              <a:solidFill>
                <a:schemeClr val="tx1"/>
              </a:solidFill>
              <a:latin typeface="Impact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marL="594360" indent="-457200" fontAlgn="auto"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v"/>
              <a:defRPr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Закон України “ Про </a:t>
            </a:r>
            <a:r>
              <a:rPr lang="uk-UA" sz="2500" dirty="0" err="1" smtClean="0">
                <a:latin typeface="Times New Roman" pitchFamily="18" charset="0"/>
                <a:cs typeface="Times New Roman" pitchFamily="18" charset="0"/>
              </a:rPr>
              <a:t>освіту”</a:t>
            </a:r>
            <a:endParaRPr lang="uk-UA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94360" indent="-457200" fontAlgn="auto">
              <a:spcAft>
                <a:spcPts val="0"/>
              </a:spcAft>
              <a:buClr>
                <a:schemeClr val="bg1"/>
              </a:buClr>
              <a:buNone/>
              <a:defRPr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     Стаття 56.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язки  педагогічних та науково-педагогічних працівників.</a:t>
            </a:r>
          </a:p>
          <a:p>
            <a:pPr marL="594360" indent="-457200" fontAlgn="auto"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v"/>
              <a:defRPr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Закон України “ Про загальну середню </a:t>
            </a:r>
            <a:r>
              <a:rPr lang="uk-UA" sz="2500" dirty="0" err="1" smtClean="0">
                <a:latin typeface="Times New Roman" pitchFamily="18" charset="0"/>
                <a:cs typeface="Times New Roman" pitchFamily="18" charset="0"/>
              </a:rPr>
              <a:t>освіту”</a:t>
            </a:r>
            <a:endParaRPr lang="uk-UA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Стаття 36.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Основні завдання органів управління системою загальної середньої освіти.</a:t>
            </a:r>
          </a:p>
          <a:p>
            <a:pPr marL="548640" indent="-411480" fontAlgn="auto">
              <a:spcAft>
                <a:spcPts val="0"/>
              </a:spcAft>
              <a:buClr>
                <a:schemeClr val="bg1"/>
              </a:buClr>
              <a:buFont typeface="Wingdings" pitchFamily="2" charset="2"/>
              <a:buChar char="v"/>
              <a:defRPr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Концепція загальної середньої освіти ( 12 річна школа) Затверджено Постановою колегій МОН України ти Президією АПН України № 12/5 від 22.11.2001 року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Розділ 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VII.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вчителя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професійне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вдосконалення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None/>
              <a:defRPr/>
            </a:pPr>
            <a:endParaRPr lang="ru-RU" sz="2400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  <a:gradFill flip="none" rotWithShape="1">
            <a:gsLst>
              <a:gs pos="0">
                <a:srgbClr val="1CEE12">
                  <a:shade val="30000"/>
                  <a:satMod val="115000"/>
                </a:srgbClr>
              </a:gs>
              <a:gs pos="50000">
                <a:srgbClr val="1CEE12">
                  <a:shade val="67500"/>
                  <a:satMod val="115000"/>
                </a:srgbClr>
              </a:gs>
              <a:gs pos="100000">
                <a:srgbClr val="1CEE12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Організаційні форми професійного зростання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8" name="AutoShape 4"/>
          <p:cNvSpPr>
            <a:spLocks noChangeArrowheads="1"/>
          </p:cNvSpPr>
          <p:nvPr/>
        </p:nvSpPr>
        <p:spPr bwMode="auto">
          <a:xfrm>
            <a:off x="381000" y="1600200"/>
            <a:ext cx="2895600" cy="1447800"/>
          </a:xfrm>
          <a:prstGeom prst="flowChartDisplay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dirty="0">
                <a:solidFill>
                  <a:srgbClr val="0000FF"/>
                </a:solidFill>
                <a:latin typeface="Calibri" pitchFamily="34" charset="0"/>
              </a:rPr>
              <a:t>Традиційні </a:t>
            </a:r>
          </a:p>
          <a:p>
            <a:pPr algn="ctr"/>
            <a:r>
              <a:rPr lang="uk-UA" sz="2400" b="1" dirty="0">
                <a:solidFill>
                  <a:srgbClr val="0000FF"/>
                </a:solidFill>
                <a:latin typeface="Calibri" pitchFamily="34" charset="0"/>
              </a:rPr>
              <a:t>форми</a:t>
            </a:r>
            <a:endParaRPr lang="ru-RU" sz="24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9699" name="AutoShape 5"/>
          <p:cNvSpPr>
            <a:spLocks noChangeArrowheads="1"/>
          </p:cNvSpPr>
          <p:nvPr/>
        </p:nvSpPr>
        <p:spPr bwMode="auto">
          <a:xfrm>
            <a:off x="3276600" y="1219200"/>
            <a:ext cx="19050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Лекції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0" name="AutoShape 6"/>
          <p:cNvSpPr>
            <a:spLocks noChangeArrowheads="1"/>
          </p:cNvSpPr>
          <p:nvPr/>
        </p:nvSpPr>
        <p:spPr bwMode="auto">
          <a:xfrm>
            <a:off x="3657600" y="1828800"/>
            <a:ext cx="25146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Обмін досвідом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1" name="AutoShape 7"/>
          <p:cNvSpPr>
            <a:spLocks noChangeArrowheads="1"/>
          </p:cNvSpPr>
          <p:nvPr/>
        </p:nvSpPr>
        <p:spPr bwMode="auto">
          <a:xfrm>
            <a:off x="3657600" y="2438400"/>
            <a:ext cx="26670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Обговорення статті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2" name="AutoShape 8"/>
          <p:cNvSpPr>
            <a:spLocks noChangeArrowheads="1"/>
          </p:cNvSpPr>
          <p:nvPr/>
        </p:nvSpPr>
        <p:spPr bwMode="auto">
          <a:xfrm>
            <a:off x="3429000" y="3048000"/>
            <a:ext cx="28956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Прес-конференції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3" name="AutoShape 9"/>
          <p:cNvSpPr>
            <a:spLocks noChangeArrowheads="1"/>
          </p:cNvSpPr>
          <p:nvPr/>
        </p:nvSpPr>
        <p:spPr bwMode="auto">
          <a:xfrm>
            <a:off x="533400" y="3581400"/>
            <a:ext cx="27432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Знайомство з ППД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4" name="AutoShape 10"/>
          <p:cNvSpPr>
            <a:spLocks noChangeArrowheads="1"/>
          </p:cNvSpPr>
          <p:nvPr/>
        </p:nvSpPr>
        <p:spPr bwMode="auto">
          <a:xfrm>
            <a:off x="4857752" y="3643314"/>
            <a:ext cx="19050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Дебати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9705" name="AutoShape 11"/>
          <p:cNvSpPr>
            <a:spLocks noChangeArrowheads="1"/>
          </p:cNvSpPr>
          <p:nvPr/>
        </p:nvSpPr>
        <p:spPr bwMode="auto">
          <a:xfrm>
            <a:off x="6172200" y="4267200"/>
            <a:ext cx="2286000" cy="3810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Ділові ігри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6" name="AutoShape 12"/>
          <p:cNvSpPr>
            <a:spLocks noChangeArrowheads="1"/>
          </p:cNvSpPr>
          <p:nvPr/>
        </p:nvSpPr>
        <p:spPr bwMode="auto">
          <a:xfrm>
            <a:off x="6400800" y="4800600"/>
            <a:ext cx="2362200" cy="4572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 err="1">
                <a:solidFill>
                  <a:srgbClr val="53610D"/>
                </a:solidFill>
                <a:latin typeface="Calibri" pitchFamily="34" charset="0"/>
              </a:rPr>
              <a:t>“Круглий</a:t>
            </a:r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 </a:t>
            </a:r>
            <a:r>
              <a:rPr lang="uk-UA" sz="2000" b="1" dirty="0" err="1">
                <a:solidFill>
                  <a:srgbClr val="53610D"/>
                </a:solidFill>
                <a:latin typeface="Calibri" pitchFamily="34" charset="0"/>
              </a:rPr>
              <a:t>стіл”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7" name="AutoShape 13"/>
          <p:cNvSpPr>
            <a:spLocks noChangeArrowheads="1"/>
          </p:cNvSpPr>
          <p:nvPr/>
        </p:nvSpPr>
        <p:spPr bwMode="auto">
          <a:xfrm>
            <a:off x="5486400" y="5943600"/>
            <a:ext cx="2743200" cy="3810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Методичні ринги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8" name="AutoShape 14"/>
          <p:cNvSpPr>
            <a:spLocks noChangeArrowheads="1"/>
          </p:cNvSpPr>
          <p:nvPr/>
        </p:nvSpPr>
        <p:spPr bwMode="auto">
          <a:xfrm>
            <a:off x="6172200" y="5410200"/>
            <a:ext cx="1905000" cy="3810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Діалог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09" name="AutoShape 15"/>
          <p:cNvSpPr>
            <a:spLocks noChangeArrowheads="1"/>
          </p:cNvSpPr>
          <p:nvPr/>
        </p:nvSpPr>
        <p:spPr bwMode="auto">
          <a:xfrm>
            <a:off x="3048000" y="6248400"/>
            <a:ext cx="2133600" cy="381000"/>
          </a:xfrm>
          <a:prstGeom prst="flowChartTerminator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000" b="1" dirty="0">
                <a:solidFill>
                  <a:srgbClr val="53610D"/>
                </a:solidFill>
                <a:latin typeface="Calibri" pitchFamily="34" charset="0"/>
              </a:rPr>
              <a:t>Консиліуми</a:t>
            </a:r>
            <a:endParaRPr lang="ru-RU" sz="2000" b="1" dirty="0">
              <a:solidFill>
                <a:srgbClr val="53610D"/>
              </a:solidFill>
              <a:latin typeface="Calibri" pitchFamily="34" charset="0"/>
            </a:endParaRPr>
          </a:p>
        </p:txBody>
      </p:sp>
      <p:sp>
        <p:nvSpPr>
          <p:cNvPr id="29710" name="AutoShape 16"/>
          <p:cNvSpPr>
            <a:spLocks noChangeArrowheads="1"/>
          </p:cNvSpPr>
          <p:nvPr/>
        </p:nvSpPr>
        <p:spPr bwMode="auto">
          <a:xfrm>
            <a:off x="2590800" y="4343400"/>
            <a:ext cx="2895600" cy="1524000"/>
          </a:xfrm>
          <a:prstGeom prst="flowChartDisplay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dirty="0">
                <a:solidFill>
                  <a:srgbClr val="0000FF"/>
                </a:solidFill>
                <a:latin typeface="Calibri" pitchFamily="34" charset="0"/>
              </a:rPr>
              <a:t>Інтерактивні</a:t>
            </a:r>
          </a:p>
          <a:p>
            <a:pPr algn="ctr"/>
            <a:r>
              <a:rPr lang="uk-UA" sz="2400" b="1" dirty="0">
                <a:solidFill>
                  <a:srgbClr val="0000FF"/>
                </a:solidFill>
                <a:latin typeface="Calibri" pitchFamily="34" charset="0"/>
              </a:rPr>
              <a:t>форми</a:t>
            </a:r>
            <a:endParaRPr lang="ru-RU" sz="24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9711" name="Line 18"/>
          <p:cNvSpPr>
            <a:spLocks noChangeShapeType="1"/>
          </p:cNvSpPr>
          <p:nvPr/>
        </p:nvSpPr>
        <p:spPr bwMode="auto">
          <a:xfrm>
            <a:off x="3200400" y="2057400"/>
            <a:ext cx="4572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9712" name="Line 19"/>
          <p:cNvSpPr>
            <a:spLocks noChangeShapeType="1"/>
          </p:cNvSpPr>
          <p:nvPr/>
        </p:nvSpPr>
        <p:spPr bwMode="auto">
          <a:xfrm>
            <a:off x="3200400" y="2667000"/>
            <a:ext cx="533400" cy="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3" name="Line 20"/>
          <p:cNvSpPr>
            <a:spLocks noChangeShapeType="1"/>
          </p:cNvSpPr>
          <p:nvPr/>
        </p:nvSpPr>
        <p:spPr bwMode="auto">
          <a:xfrm>
            <a:off x="3048000" y="2971800"/>
            <a:ext cx="381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4" name="Line 23"/>
          <p:cNvSpPr>
            <a:spLocks noChangeShapeType="1"/>
          </p:cNvSpPr>
          <p:nvPr/>
        </p:nvSpPr>
        <p:spPr bwMode="auto">
          <a:xfrm flipV="1">
            <a:off x="5334000" y="4495800"/>
            <a:ext cx="838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5" name="Line 24"/>
          <p:cNvSpPr>
            <a:spLocks noChangeShapeType="1"/>
          </p:cNvSpPr>
          <p:nvPr/>
        </p:nvSpPr>
        <p:spPr bwMode="auto">
          <a:xfrm>
            <a:off x="5486400" y="5105400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6" name="Line 26"/>
          <p:cNvSpPr>
            <a:spLocks noChangeShapeType="1"/>
          </p:cNvSpPr>
          <p:nvPr/>
        </p:nvSpPr>
        <p:spPr bwMode="auto">
          <a:xfrm>
            <a:off x="5410200" y="5486400"/>
            <a:ext cx="7620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7" name="Line 27"/>
          <p:cNvSpPr>
            <a:spLocks noChangeShapeType="1"/>
          </p:cNvSpPr>
          <p:nvPr/>
        </p:nvSpPr>
        <p:spPr bwMode="auto">
          <a:xfrm>
            <a:off x="5105400" y="5791200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8" name="Line 28"/>
          <p:cNvSpPr>
            <a:spLocks noChangeShapeType="1"/>
          </p:cNvSpPr>
          <p:nvPr/>
        </p:nvSpPr>
        <p:spPr bwMode="auto">
          <a:xfrm>
            <a:off x="4038600" y="58674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19" name="Line 29"/>
          <p:cNvSpPr>
            <a:spLocks noChangeShapeType="1"/>
          </p:cNvSpPr>
          <p:nvPr/>
        </p:nvSpPr>
        <p:spPr bwMode="auto">
          <a:xfrm>
            <a:off x="1828800" y="30480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20" name="Line 30"/>
          <p:cNvSpPr>
            <a:spLocks noChangeShapeType="1"/>
          </p:cNvSpPr>
          <p:nvPr/>
        </p:nvSpPr>
        <p:spPr bwMode="auto">
          <a:xfrm flipV="1">
            <a:off x="5029200" y="4114800"/>
            <a:ext cx="304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21" name="Line 31"/>
          <p:cNvSpPr>
            <a:spLocks noChangeShapeType="1"/>
          </p:cNvSpPr>
          <p:nvPr/>
        </p:nvSpPr>
        <p:spPr bwMode="auto">
          <a:xfrm flipV="1">
            <a:off x="3048000" y="1600200"/>
            <a:ext cx="304800" cy="152400"/>
          </a:xfrm>
          <a:prstGeom prst="line">
            <a:avLst/>
          </a:prstGeom>
          <a:noFill/>
          <a:ln w="38100">
            <a:solidFill>
              <a:schemeClr val="tx1">
                <a:lumMod val="85000"/>
                <a:lumOff val="1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362216" cy="1417638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За час </a:t>
            </a:r>
            <a:r>
              <a:rPr lang="ru-RU" sz="3600" dirty="0" err="1" smtClean="0">
                <a:solidFill>
                  <a:schemeClr val="tx1"/>
                </a:solidFill>
              </a:rPr>
              <a:t>проходження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стажування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молодий</a:t>
            </a:r>
            <a:r>
              <a:rPr lang="ru-RU" sz="3600" dirty="0" smtClean="0">
                <a:solidFill>
                  <a:schemeClr val="tx1"/>
                </a:solidFill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</a:rPr>
              <a:t>спеціаліст</a:t>
            </a:r>
            <a:r>
              <a:rPr lang="ru-RU" sz="3600" dirty="0" smtClean="0">
                <a:solidFill>
                  <a:schemeClr val="tx1"/>
                </a:solidFill>
              </a:rPr>
              <a:t> повинен…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uk-UA" sz="4000" b="1" i="1" dirty="0" smtClean="0"/>
              <a:t>Навчальна робота:</a:t>
            </a:r>
            <a:endParaRPr lang="uk-UA" sz="4000" b="1" dirty="0" smtClean="0"/>
          </a:p>
          <a:p>
            <a:r>
              <a:rPr lang="uk-UA" sz="4200" dirty="0" smtClean="0"/>
              <a:t>вивчити принципи перспективного та поточного планування навчально-виховного процесу й узяти участь у плануванні роботи школи;</a:t>
            </a:r>
          </a:p>
          <a:p>
            <a:r>
              <a:rPr lang="uk-UA" sz="4200" dirty="0" smtClean="0"/>
              <a:t>протягом навчального року планувати навчально-методичну роботу зі свого предмета;</a:t>
            </a:r>
          </a:p>
          <a:p>
            <a:r>
              <a:rPr lang="uk-UA" sz="4200" dirty="0" smtClean="0"/>
              <a:t>розробляти календарні й поурочні плани;</a:t>
            </a:r>
          </a:p>
          <a:p>
            <a:r>
              <a:rPr lang="uk-UA" sz="4200" dirty="0" smtClean="0"/>
              <a:t>планувати позакласну роботу відповідно до плану виховної роботи школи;</a:t>
            </a:r>
          </a:p>
          <a:p>
            <a:r>
              <a:rPr lang="uk-UA" sz="4200" dirty="0" smtClean="0"/>
              <a:t>на уроці використовувати різні методи, прийоми, форми й засоби для активізації пізнавальної діяльності учнів (розповідь, бесіда, лекція, лабораторні заняття тощо);</a:t>
            </a:r>
          </a:p>
        </p:txBody>
      </p:sp>
    </p:spTree>
  </p:cSld>
  <p:clrMapOvr>
    <a:masterClrMapping/>
  </p:clrMapOvr>
  <p:transition>
    <p:pull dir="r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400" b="1" i="1" dirty="0" smtClean="0"/>
              <a:t>Навчальна робота:</a:t>
            </a:r>
            <a:r>
              <a:rPr lang="uk-UA" sz="4400" b="1" dirty="0" smtClean="0"/>
              <a:t/>
            </a:r>
            <a:br>
              <a:rPr lang="uk-UA" sz="4400" b="1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надавати індивідуальну допомогу учням зі свого предмета;</a:t>
            </a:r>
          </a:p>
          <a:p>
            <a:r>
              <a:rPr lang="uk-UA" dirty="0" smtClean="0"/>
              <a:t>організовувати й провадити позакласну фронтальну (екскурсії, перегляд навчально-популярних фільмів, конференції, лекції), групову (гурток, олімпіада, диспут) та індивідуальну роботу з учнями зі свого предмета;</a:t>
            </a:r>
          </a:p>
          <a:p>
            <a:r>
              <a:rPr lang="uk-UA" dirty="0" smtClean="0"/>
              <a:t>брати участь в оформленні навчальних кабінетів;</a:t>
            </a:r>
          </a:p>
          <a:p>
            <a:r>
              <a:rPr lang="uk-UA" dirty="0" smtClean="0"/>
              <a:t>організувати й провести захід зі свого предмета (тематичний вечір, ювілейні дні, предметні тижні...).</a:t>
            </a:r>
          </a:p>
          <a:p>
            <a:endParaRPr lang="uk-UA" dirty="0"/>
          </a:p>
        </p:txBody>
      </p:sp>
    </p:spTree>
  </p:cSld>
  <p:clrMapOvr>
    <a:masterClrMapping/>
  </p:clrMapOvr>
  <p:transition>
    <p:pull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Times New Roman"/>
                <a:ea typeface="Times New Roman"/>
              </a:rPr>
              <a:t>Методична робота:</a:t>
            </a:r>
            <a:r>
              <a:rPr lang="uk-UA" dirty="0" smtClean="0">
                <a:latin typeface="Times New Roman"/>
                <a:ea typeface="Times New Roman"/>
              </a:rPr>
              <a:t/>
            </a:r>
            <a:br>
              <a:rPr lang="uk-UA" dirty="0" smtClean="0">
                <a:latin typeface="Times New Roman"/>
                <a:ea typeface="Times New Roman"/>
              </a:rPr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785794"/>
            <a:ext cx="8219340" cy="6072206"/>
          </a:xfrm>
        </p:spPr>
        <p:txBody>
          <a:bodyPr>
            <a:normAutofit fontScale="70000" lnSpcReduction="20000"/>
          </a:bodyPr>
          <a:lstStyle/>
          <a:p>
            <a:r>
              <a:rPr lang="uk-UA" sz="3400" dirty="0" smtClean="0"/>
              <a:t>брати активну участь у шкільному й міському методичних об’єднань;</a:t>
            </a:r>
          </a:p>
          <a:p>
            <a:r>
              <a:rPr lang="uk-UA" sz="3400" dirty="0" smtClean="0"/>
              <a:t>з допомогою свого наставника обрати й розробити методичну тему та написати реферат;</a:t>
            </a:r>
          </a:p>
          <a:p>
            <a:r>
              <a:rPr lang="uk-UA" sz="3400" dirty="0" smtClean="0"/>
              <a:t>знайомитися з технічними засобами навчання й наочністю із метою подальшого використання їх у роботі;</a:t>
            </a:r>
          </a:p>
          <a:p>
            <a:r>
              <a:rPr lang="uk-UA" sz="3400" dirty="0" smtClean="0"/>
              <a:t>відвідувати уроки досвідчених учителів, брати участь в їх аналізі, вивчати педагогічний досвід одного із висококваліфікованих спеціалістів школи;</a:t>
            </a:r>
          </a:p>
          <a:p>
            <a:r>
              <a:rPr lang="uk-UA" sz="3400" dirty="0" smtClean="0"/>
              <a:t>за час стажування провести не менш ніж два відкритих уроки;</a:t>
            </a:r>
          </a:p>
          <a:p>
            <a:r>
              <a:rPr lang="uk-UA" sz="3400" dirty="0" smtClean="0"/>
              <a:t>проаналізувати навчальні досягнення учнів, використовуючи різні форми контролю (контрольні роботи, заліки, усне, індивідуальне й фронтальне опитування, тестування тощо);</a:t>
            </a:r>
          </a:p>
          <a:p>
            <a:r>
              <a:rPr lang="uk-UA" sz="3400" dirty="0" smtClean="0"/>
              <a:t>систематично ознайомлюватися з педагогічною та методичною літературою, брати участь у її обговоренні.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/>
              <a:t>Робота класного керівника: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вивчити склад класу (документацію, склад батьків) та індивідуальні особливості учнів, скласти психолого-педагогічну характеристику класу;</a:t>
            </a:r>
          </a:p>
          <a:p>
            <a:r>
              <a:rPr lang="uk-UA" dirty="0" smtClean="0"/>
              <a:t>сформувати дитячий колектив з урахуванням вікових і психологічних особливостей;</a:t>
            </a:r>
          </a:p>
          <a:p>
            <a:r>
              <a:rPr lang="uk-UA" dirty="0" smtClean="0"/>
              <a:t>організувати класні збори, виховні години;</a:t>
            </a:r>
          </a:p>
          <a:p>
            <a:r>
              <a:rPr lang="uk-UA" dirty="0" smtClean="0"/>
              <a:t>провести заходи щодо розширення культурного світогляду і зміцнення здоров’я учнів;</a:t>
            </a:r>
          </a:p>
          <a:p>
            <a:r>
              <a:rPr lang="uk-UA" dirty="0" smtClean="0"/>
              <a:t>виконати профорієнтаційну роботу серед учнів;</a:t>
            </a:r>
          </a:p>
          <a:p>
            <a:r>
              <a:rPr lang="uk-UA" dirty="0" smtClean="0"/>
              <a:t>працювати з батьками учнів, проводити батьківські збори, організовувати лекції для батьків на педагогічні теми.</a:t>
            </a:r>
          </a:p>
          <a:p>
            <a:endParaRPr lang="uk-UA" dirty="0"/>
          </a:p>
        </p:txBody>
      </p:sp>
    </p:spTree>
  </p:cSld>
  <p:clrMapOvr>
    <a:masterClrMapping/>
  </p:clrMapOvr>
  <p:transition>
    <p:pull dir="r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14446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err="1" smtClean="0">
                <a:solidFill>
                  <a:schemeClr val="accent6">
                    <a:lumMod val="75000"/>
                  </a:schemeClr>
                </a:solidFill>
              </a:rPr>
              <a:t>Внутрішньошкільний</a:t>
            </a: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 контроль за роботою молодого вчителя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034" name="Текст 4"/>
          <p:cNvSpPr>
            <a:spLocks noGrp="1"/>
          </p:cNvSpPr>
          <p:nvPr>
            <p:ph type="body" idx="1"/>
          </p:nvPr>
        </p:nvSpPr>
        <p:spPr>
          <a:xfrm>
            <a:off x="179388" y="1535113"/>
            <a:ext cx="3600450" cy="525462"/>
          </a:xfrm>
          <a:solidFill>
            <a:srgbClr val="FFFFCC"/>
          </a:solidFill>
        </p:spPr>
        <p:txBody>
          <a:bodyPr>
            <a:normAutofit/>
          </a:bodyPr>
          <a:lstStyle/>
          <a:p>
            <a:r>
              <a:rPr lang="uk-UA" sz="2800" i="1" dirty="0" smtClean="0"/>
              <a:t>Оглядовий контроль</a:t>
            </a:r>
            <a:endParaRPr lang="ru-RU" sz="2800" dirty="0" smtClean="0"/>
          </a:p>
        </p:txBody>
      </p:sp>
      <p:sp>
        <p:nvSpPr>
          <p:cNvPr id="44036" name="Текст 5"/>
          <p:cNvSpPr>
            <a:spLocks noGrp="1"/>
          </p:cNvSpPr>
          <p:nvPr>
            <p:ph type="body" sz="half" idx="3"/>
          </p:nvPr>
        </p:nvSpPr>
        <p:spPr>
          <a:xfrm>
            <a:off x="3995738" y="1557338"/>
            <a:ext cx="4968875" cy="503237"/>
          </a:xfrm>
          <a:solidFill>
            <a:srgbClr val="FFFFCC"/>
          </a:solidFill>
        </p:spPr>
        <p:txBody>
          <a:bodyPr>
            <a:normAutofit lnSpcReduction="10000"/>
          </a:bodyPr>
          <a:lstStyle/>
          <a:p>
            <a:r>
              <a:rPr lang="uk-UA" sz="2800" i="1" dirty="0" smtClean="0"/>
              <a:t>Попереджувальний контроль</a:t>
            </a:r>
            <a:endParaRPr lang="ru-RU" sz="2800" dirty="0" smtClean="0"/>
          </a:p>
        </p:txBody>
      </p:sp>
      <p:sp>
        <p:nvSpPr>
          <p:cNvPr id="44035" name="Содержимое 2"/>
          <p:cNvSpPr>
            <a:spLocks noGrp="1"/>
          </p:cNvSpPr>
          <p:nvPr>
            <p:ph sz="quarter" idx="2"/>
          </p:nvPr>
        </p:nvSpPr>
        <p:spPr>
          <a:xfrm>
            <a:off x="179388" y="2174875"/>
            <a:ext cx="3600450" cy="4349750"/>
          </a:xfrm>
          <a:solidFill>
            <a:srgbClr val="CCECFF"/>
          </a:solidFill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uk-UA" dirty="0" smtClean="0"/>
              <a:t>слід проводити після </a:t>
            </a:r>
          </a:p>
          <a:p>
            <a:pPr>
              <a:buFont typeface="Arial" charset="0"/>
              <a:buNone/>
            </a:pPr>
            <a:r>
              <a:rPr lang="uk-UA" dirty="0" smtClean="0"/>
              <a:t>2-3 тижнів роботи у школі шляхом відвідування 3—4 уроків з однієї теми. Це дає можливість оцінити рівень ділових якостей педагога, ефективність організації навчально-виховного процесу.</a:t>
            </a:r>
            <a:endParaRPr lang="ru-RU" dirty="0" smtClean="0"/>
          </a:p>
          <a:p>
            <a:endParaRPr lang="ru-RU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4663" y="2205038"/>
            <a:ext cx="4535487" cy="4248150"/>
          </a:xfrm>
          <a:prstGeom prst="rect">
            <a:avLst/>
          </a:prstGeom>
          <a:solidFill>
            <a:srgbClr val="CCECFF"/>
          </a:solidFill>
        </p:spPr>
        <p:txBody>
          <a:bodyPr>
            <a:normAutofit fontScale="850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200" dirty="0">
                <a:latin typeface="+mn-lt"/>
              </a:rPr>
              <a:t>у жовтні, — визначити можливі помилки у подальшій роботі вчителя і намагатися запобігти їм.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3200" dirty="0">
                <a:latin typeface="+mn-lt"/>
              </a:rPr>
              <a:t>У квітні слід перевірити, як молодий учитель працює над усуненням недоліків, реалізацією пропозицій, рекомендацій, висловлених у ході контролю. </a:t>
            </a:r>
            <a:endParaRPr lang="ru-RU" sz="32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dirty="0">
              <a:latin typeface="+mn-lt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Висновки за результатами контролю мають включати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 smtClean="0"/>
              <a:t>констатацію фактичного стану справ;</a:t>
            </a:r>
          </a:p>
          <a:p>
            <a:pPr lvl="0"/>
            <a:r>
              <a:rPr lang="uk-UA" dirty="0" smtClean="0"/>
              <a:t>об’єктивну оцінку цього стану;</a:t>
            </a:r>
          </a:p>
          <a:p>
            <a:pPr lvl="0"/>
            <a:r>
              <a:rPr lang="uk-UA" dirty="0" smtClean="0"/>
              <a:t>рекомендації, пропозиції щодо удосконалення навчально-виховного процесу та ліквідації недоліків, прорахунків;</a:t>
            </a:r>
          </a:p>
          <a:p>
            <a:pPr lvl="0"/>
            <a:r>
              <a:rPr lang="uk-UA" dirty="0" smtClean="0"/>
              <a:t>терміни ліквідації недоліків і, якщо потрібно, терміни повторного контролю за виконанням рекомендацій.</a:t>
            </a:r>
          </a:p>
          <a:p>
            <a:endParaRPr lang="uk-UA" dirty="0"/>
          </a:p>
        </p:txBody>
      </p:sp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 smtClean="0">
                <a:solidFill>
                  <a:schemeClr val="accent6">
                    <a:lumMod val="75000"/>
                  </a:schemeClr>
                </a:solidFill>
              </a:rPr>
              <a:t>Внутрішньошкільний</a:t>
            </a: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 контроль за роботою молодого вчителя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Протягом другого року роботи молодого вчителя використовують</a:t>
            </a:r>
            <a:r>
              <a:rPr lang="uk-UA" i="1" dirty="0" smtClean="0"/>
              <a:t> персональний контроль,</a:t>
            </a:r>
            <a:r>
              <a:rPr lang="uk-UA" dirty="0" smtClean="0"/>
              <a:t> який передбачає вивчення всієї системи діяльності вчителя.</a:t>
            </a:r>
          </a:p>
          <a:p>
            <a:r>
              <a:rPr lang="uk-UA" i="1" dirty="0" smtClean="0"/>
              <a:t>На третій рік здійснюється</a:t>
            </a:r>
            <a:r>
              <a:rPr lang="uk-UA" dirty="0" smtClean="0"/>
              <a:t> фронтальний та </a:t>
            </a:r>
            <a:r>
              <a:rPr lang="uk-UA" dirty="0" err="1" smtClean="0"/>
              <a:t>класно-узагальнювальний</a:t>
            </a:r>
            <a:r>
              <a:rPr lang="uk-UA" dirty="0" smtClean="0"/>
              <a:t> контроль.</a:t>
            </a:r>
          </a:p>
          <a:p>
            <a:endParaRPr lang="uk-UA" dirty="0"/>
          </a:p>
        </p:txBody>
      </p:sp>
    </p:spTree>
  </p:cSld>
  <p:clrMapOvr>
    <a:masterClrMapping/>
  </p:clrMapOvr>
  <p:transition>
    <p:cover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uk-UA" i="1" dirty="0" smtClean="0"/>
              <a:t/>
            </a:r>
            <a:br>
              <a:rPr lang="uk-UA" i="1" dirty="0" smtClean="0"/>
            </a:br>
            <a:r>
              <a:rPr lang="uk-UA" i="1" dirty="0" smtClean="0"/>
              <a:t>Творчий звіт</a:t>
            </a:r>
            <a:r>
              <a:rPr lang="uk-UA" dirty="0" smtClean="0"/>
              <a:t> педагогів-початківців 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358246" cy="5643578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Проведення відкритих уроків і позакласних виховних заходів та їх обговорення.</a:t>
            </a:r>
            <a:endParaRPr lang="uk-UA" sz="2000" dirty="0" smtClean="0"/>
          </a:p>
          <a:p>
            <a:r>
              <a:rPr lang="uk-UA" dirty="0" smtClean="0"/>
              <a:t>Виставка методичних та дидактичних матеріалів, розроблених учителем-початківцем:</a:t>
            </a:r>
            <a:endParaRPr lang="uk-UA" sz="20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реферати з питань теорії навчання, психології, теорії та методики виховання;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доповіді, повідомлення з питань методики викладання предметів;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конспекти уроків різних типів та форм організації навчальних занять;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плани роботи предметних гуртків;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розробки позакласних виховних заходів;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плани виховної роботи класних керівників;</a:t>
            </a:r>
            <a:endParaRPr lang="uk-UA" sz="1800" dirty="0" smtClean="0"/>
          </a:p>
          <a:p>
            <a:pPr>
              <a:buFont typeface="Wingdings" pitchFamily="2" charset="2"/>
              <a:buChar char="ü"/>
            </a:pPr>
            <a:r>
              <a:rPr lang="uk-UA" dirty="0" smtClean="0"/>
              <a:t>дидактичні матеріали та наочність, створені власноруч.</a:t>
            </a:r>
            <a:endParaRPr lang="uk-UA" sz="1800" dirty="0" smtClean="0"/>
          </a:p>
          <a:p>
            <a:pPr lvl="0"/>
            <a:r>
              <a:rPr lang="uk-UA" dirty="0" smtClean="0"/>
              <a:t>Огляд кабінетів учителів-початківців.</a:t>
            </a:r>
            <a:endParaRPr lang="uk-UA" sz="1800" dirty="0" smtClean="0"/>
          </a:p>
          <a:p>
            <a:pPr lvl="0"/>
            <a:r>
              <a:rPr lang="uk-UA" dirty="0" smtClean="0"/>
              <a:t>«Круглий стіл» із керівництвом закладу з питань рівня адаптації молодих фахівців у </a:t>
            </a:r>
            <a:r>
              <a:rPr lang="uk-UA" dirty="0" err="1" smtClean="0"/>
              <a:t>педколективі</a:t>
            </a:r>
            <a:r>
              <a:rPr lang="uk-UA" dirty="0" smtClean="0"/>
              <a:t>.</a:t>
            </a:r>
            <a:endParaRPr lang="uk-UA" sz="1800" dirty="0" smtClean="0"/>
          </a:p>
          <a:p>
            <a:endParaRPr lang="uk-UA" dirty="0"/>
          </a:p>
        </p:txBody>
      </p:sp>
    </p:spTree>
  </p:cSld>
  <p:clrMapOvr>
    <a:masterClrMapping/>
  </p:clrMapOvr>
  <p:transition>
    <p:pull dir="r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6841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Місячники (або тижні, декади) містять різні</a:t>
            </a:r>
            <a:r>
              <a:rPr lang="uk-UA" i="1" dirty="0" smtClean="0"/>
              <a:t> види заходів:</a:t>
            </a:r>
            <a:r>
              <a:rPr lang="uk-UA" dirty="0" smtClean="0"/>
              <a:t> 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uk-UA" dirty="0" smtClean="0"/>
          </a:p>
          <a:p>
            <a:pPr lvl="0"/>
            <a:r>
              <a:rPr lang="uk-UA" dirty="0" smtClean="0"/>
              <a:t>відкриті уроки,</a:t>
            </a:r>
          </a:p>
          <a:p>
            <a:pPr lvl="0"/>
            <a:r>
              <a:rPr lang="uk-UA" dirty="0" smtClean="0"/>
              <a:t>позакласні заходи, </a:t>
            </a:r>
          </a:p>
          <a:p>
            <a:pPr lvl="0"/>
            <a:r>
              <a:rPr lang="uk-UA" dirty="0" smtClean="0"/>
              <a:t>ділові та інтелектуальні ігри, </a:t>
            </a:r>
          </a:p>
          <a:p>
            <a:pPr lvl="0"/>
            <a:r>
              <a:rPr lang="uk-UA" dirty="0" smtClean="0"/>
              <a:t>конкурси, </a:t>
            </a:r>
          </a:p>
          <a:p>
            <a:pPr lvl="0"/>
            <a:r>
              <a:rPr lang="uk-UA" dirty="0" smtClean="0"/>
              <a:t>святом для молодих учителів, </a:t>
            </a:r>
          </a:p>
          <a:p>
            <a:pPr>
              <a:buNone/>
            </a:pPr>
            <a:r>
              <a:rPr lang="uk-UA" b="1" dirty="0" smtClean="0"/>
              <a:t> 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Шкільна документація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Положення про роботу з молодими спеціалістами</a:t>
            </a:r>
          </a:p>
          <a:p>
            <a:r>
              <a:rPr lang="uk-UA" dirty="0" smtClean="0"/>
              <a:t>Наказ “Про організацію методичної роботи з педагогічними </a:t>
            </a:r>
            <a:r>
              <a:rPr lang="uk-UA" dirty="0" err="1" smtClean="0"/>
              <a:t>кадрами”</a:t>
            </a:r>
            <a:endParaRPr lang="uk-UA" dirty="0" smtClean="0"/>
          </a:p>
          <a:p>
            <a:r>
              <a:rPr lang="uk-UA" dirty="0" smtClean="0"/>
              <a:t>Наказ “Про організацію роботи з молодими та малодосвідченими </a:t>
            </a:r>
            <a:r>
              <a:rPr lang="uk-UA" dirty="0" err="1" smtClean="0"/>
              <a:t>вчителями”</a:t>
            </a:r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Труднощі з якими зустрічаються молоді педагоги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lvl="1"/>
            <a:r>
              <a:rPr lang="uk-UA" b="1" dirty="0" smtClean="0"/>
              <a:t>Проблема першого знайомства з класом.</a:t>
            </a:r>
            <a:endParaRPr lang="ru-RU" b="1" dirty="0" smtClean="0"/>
          </a:p>
          <a:p>
            <a:pPr lvl="1"/>
            <a:r>
              <a:rPr lang="uk-UA" b="1" dirty="0" smtClean="0"/>
              <a:t>Вивчення колективу класу (в умовах незнання методів виховання чи невміння їх застосовувати).</a:t>
            </a:r>
            <a:endParaRPr lang="ru-RU" b="1" dirty="0" smtClean="0"/>
          </a:p>
          <a:p>
            <a:pPr lvl="1"/>
            <a:r>
              <a:rPr lang="uk-UA" b="1" dirty="0" smtClean="0"/>
              <a:t>Організація контакту з класом.</a:t>
            </a:r>
            <a:endParaRPr lang="ru-RU" b="1" dirty="0" smtClean="0"/>
          </a:p>
          <a:p>
            <a:pPr lvl="1"/>
            <a:r>
              <a:rPr lang="uk-UA" b="1" dirty="0" smtClean="0"/>
              <a:t>Уміння звертатися до дітей у ході педагогічної діяльності.</a:t>
            </a:r>
            <a:endParaRPr lang="ru-RU" b="1" dirty="0" smtClean="0"/>
          </a:p>
          <a:p>
            <a:pPr lvl="1"/>
            <a:r>
              <a:rPr lang="uk-UA" b="1" dirty="0" smtClean="0"/>
              <a:t>Майстерне володіння словом.</a:t>
            </a:r>
            <a:endParaRPr lang="ru-RU" b="1" dirty="0" smtClean="0"/>
          </a:p>
          <a:p>
            <a:pPr lvl="1"/>
            <a:r>
              <a:rPr lang="uk-UA" b="1" dirty="0" smtClean="0"/>
              <a:t>Органічне поєднання дій та спілкування | з дітьми.</a:t>
            </a:r>
            <a:endParaRPr lang="ru-RU" b="1" dirty="0" smtClean="0"/>
          </a:p>
          <a:p>
            <a:pPr lvl="1"/>
            <a:r>
              <a:rPr lang="uk-UA" b="1" dirty="0" smtClean="0"/>
              <a:t>Уміння спілкуватися в різноманітних ситуаціях (на перерві, під час роботи гуртків, проведення батьківських зборів тощо).</a:t>
            </a:r>
            <a:endParaRPr lang="ru-RU" b="1" dirty="0" smtClean="0"/>
          </a:p>
          <a:p>
            <a:pPr lvl="2"/>
            <a:endParaRPr lang="ru-RU" b="1" dirty="0" smtClean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Содержимое 2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5183187"/>
          </a:xfrm>
          <a:solidFill>
            <a:schemeClr val="bg1"/>
          </a:solidFill>
        </p:spPr>
        <p:txBody>
          <a:bodyPr>
            <a:normAutofit/>
          </a:bodyPr>
          <a:lstStyle/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Здатність захоплювати дітей навчальним матеріалом.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вирішувати завдання творчого характеру.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грати з учнями.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Наявність здібностей до подолання внутрішньої тривоги (роздратованості), негативних установок на окремих учнів.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правильно спланувати власний робочий час.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адекватно виявляти та передавати педагогічне відчуття (гніву, радості, подиву, захоплення).</a:t>
            </a:r>
            <a:endParaRPr lang="ru-RU" sz="1400" b="1" dirty="0" smtClean="0"/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прогнозувати.</a:t>
            </a:r>
          </a:p>
          <a:p>
            <a:pPr lvl="2">
              <a:buFont typeface="Wingdings" pitchFamily="2" charset="2"/>
              <a:buChar char="§"/>
            </a:pPr>
            <a:r>
              <a:rPr lang="uk-UA" b="1" dirty="0" smtClean="0"/>
              <a:t>Уміння працювати в ситуації емоційного напруження</a:t>
            </a:r>
            <a:endParaRPr lang="ru-RU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14400" y="0"/>
            <a:ext cx="8229600" cy="10795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44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Труднощі з якими зустрічаються молоді педагоги</a:t>
            </a:r>
            <a:endParaRPr lang="ru-RU" sz="4400" dirty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5738" y="3573463"/>
            <a:ext cx="4691062" cy="2879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b="1" dirty="0" smtClean="0">
                <a:solidFill>
                  <a:srgbClr val="002060"/>
                </a:solidFill>
              </a:rPr>
              <a:t>Тільки самоосвіта спроможна сформувати справді ерудовану та всебічно розвинену особистість, якою, без сумніву, мусить бути освітянин.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4075" y="571481"/>
            <a:ext cx="6192838" cy="214314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</a:rPr>
              <a:t>Однією з необхідних умов успішного професійного зростання молодого вчителя є цілеспрямована й систематична самоосвіта. 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35842" name="Picture 1" descr="C:\Users\Алла\Downloads\a86a54be4300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3284538"/>
            <a:ext cx="213995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Прямоугольник 4"/>
          <p:cNvSpPr>
            <a:spLocks noChangeArrowheads="1"/>
          </p:cNvSpPr>
          <p:nvPr/>
        </p:nvSpPr>
        <p:spPr bwMode="auto">
          <a:xfrm>
            <a:off x="250825" y="6165850"/>
            <a:ext cx="36734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3600" b="1">
                <a:solidFill>
                  <a:schemeClr val="bg1"/>
                </a:solidFill>
                <a:latin typeface="Calibri" pitchFamily="34" charset="0"/>
              </a:rPr>
              <a:t>Жан-Жак Руссо</a:t>
            </a:r>
            <a:endParaRPr lang="ru-RU" sz="3600" b="1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200" b="1" i="1" dirty="0" smtClean="0">
                <a:solidFill>
                  <a:schemeClr val="accent6">
                    <a:lumMod val="75000"/>
                  </a:schemeClr>
                </a:solidFill>
              </a:rPr>
              <a:t>Критерії готовності</a:t>
            </a:r>
            <a:r>
              <a:rPr lang="uk-UA" sz="3200" b="1" dirty="0" smtClean="0">
                <a:solidFill>
                  <a:schemeClr val="accent6">
                    <a:lumMod val="75000"/>
                  </a:schemeClr>
                </a:solidFill>
              </a:rPr>
              <a:t> вчителя-стажиста до самоосвітньої діяльності: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974"/>
            <a:ext cx="6130925" cy="5303859"/>
          </a:xfrm>
          <a:solidFill>
            <a:srgbClr val="CCECFF"/>
          </a:solidFill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 </a:t>
            </a:r>
            <a:r>
              <a:rPr lang="uk-UA" dirty="0"/>
              <a:t>уміння вибрати напрям пошуку необхідної </a:t>
            </a:r>
            <a:r>
              <a:rPr lang="uk-UA" dirty="0" smtClean="0"/>
              <a:t>літератури та інших джерел інформації;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здатність</a:t>
            </a:r>
            <a:r>
              <a:rPr lang="uk-UA" dirty="0"/>
              <a:t>, працюючи з конкретним педагогічним досвідом, зрозуміти основну ідею досвіду, осмислення молодими педагогами особистого досвіду;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потреба в різнобічній педагогічній діяльності як одному із засобів підвищення рівня своєї педагогічної культури.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36867" name="Picture 2" descr="C:\Users\Алла\Downloads\1597843c4d4b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4125" y="1412875"/>
            <a:ext cx="280987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012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i="1" dirty="0" smtClean="0">
                <a:solidFill>
                  <a:schemeClr val="accent6">
                    <a:lumMod val="75000"/>
                  </a:schemeClr>
                </a:solidFill>
              </a:rPr>
              <a:t>Організація </a:t>
            </a:r>
            <a:r>
              <a:rPr lang="uk-UA" b="1" i="1" dirty="0">
                <a:solidFill>
                  <a:schemeClr val="accent6">
                    <a:lumMod val="75000"/>
                  </a:schemeClr>
                </a:solidFill>
              </a:rPr>
              <a:t>самоосвіти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 шкільною адміністрацією.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410200"/>
          </a:xfrm>
          <a:solidFill>
            <a:srgbClr val="CCECFF"/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створення оптимальних умов для самоосвітньої роботи;</a:t>
            </a:r>
            <a:endParaRPr lang="ru-RU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організацію семінарів-практикумів для вчителів з питань прийомів і засобів організації самоосвітньої роботи;</a:t>
            </a:r>
            <a:endParaRPr lang="ru-RU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визначення конкретних вимог до вчителів стосовно самоосвіти;</a:t>
            </a:r>
            <a:endParaRPr lang="ru-RU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забезпечення </a:t>
            </a:r>
            <a:r>
              <a:rPr lang="uk-UA" b="1" dirty="0" err="1"/>
              <a:t>внутрішньошкільного</a:t>
            </a:r>
            <a:r>
              <a:rPr lang="uk-UA" b="1" dirty="0"/>
              <a:t> контролю за цією ділянкою методичної роботи.</a:t>
            </a:r>
            <a:endParaRPr lang="ru-RU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100" b="1" i="1" dirty="0">
                <a:solidFill>
                  <a:schemeClr val="accent6">
                    <a:lumMod val="75000"/>
                  </a:schemeClr>
                </a:solidFill>
              </a:rPr>
              <a:t>Що залежить від шкільної адміністрації у</a:t>
            </a:r>
            <a:r>
              <a:rPr lang="uk-UA" sz="3100" b="1" dirty="0">
                <a:solidFill>
                  <a:schemeClr val="accent6">
                    <a:lumMod val="75000"/>
                  </a:schemeClr>
                </a:solidFill>
              </a:rPr>
              <a:t> справі створення максимально сприятливих умов для плідної самоосвітньої роботи вчителя?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513" cy="4525963"/>
          </a:xfrm>
          <a:solidFill>
            <a:srgbClr val="CCECFF"/>
          </a:solidFill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збільшення кількості вільного часу молодого педагога;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наявність у розпорядженні вчителів шкільної та власної бібліотек;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/>
              <a:t>хороший методичний кабінет, який, згідно з Положенням про методичний кабінет середнього закладу освіти, рекомендується створювати в усіх освітніх закладах, щоб він був «організаційним центром методичної роботи з педагогічними працівниками».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6709" b="-2177"/>
          <a:stretch>
            <a:fillRect/>
          </a:stretch>
        </p:blipFill>
        <p:spPr bwMode="auto">
          <a:xfrm>
            <a:off x="0" y="1773238"/>
            <a:ext cx="26892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625725" y="2492375"/>
            <a:ext cx="65182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Если башмачник будет дурным </a:t>
            </a:r>
          </a:p>
          <a:p>
            <a:r>
              <a:rPr lang="ru-RU" sz="2800" b="1"/>
              <a:t>мастером, граждане от этого </a:t>
            </a:r>
          </a:p>
          <a:p>
            <a:r>
              <a:rPr lang="ru-RU" sz="2800" b="1"/>
              <a:t>будут только несколько хуже </a:t>
            </a:r>
          </a:p>
          <a:p>
            <a:r>
              <a:rPr lang="ru-RU" sz="2800" b="1"/>
              <a:t>обуты, но если воспитатель детей</a:t>
            </a:r>
          </a:p>
          <a:p>
            <a:r>
              <a:rPr lang="ru-RU" sz="2800" b="1"/>
              <a:t>будет плохо выполнять свои </a:t>
            </a:r>
          </a:p>
          <a:p>
            <a:r>
              <a:rPr lang="ru-RU" sz="2800" b="1"/>
              <a:t>обязанности, в стране появятся </a:t>
            </a:r>
          </a:p>
          <a:p>
            <a:r>
              <a:rPr lang="ru-RU" sz="2800" b="1"/>
              <a:t>целые поколения невежественных </a:t>
            </a:r>
          </a:p>
          <a:p>
            <a:r>
              <a:rPr lang="ru-RU" sz="2800" b="1"/>
              <a:t>и дурных людей.</a:t>
            </a:r>
            <a:r>
              <a:rPr lang="ru-RU" sz="2400" b="1"/>
              <a:t> </a:t>
            </a:r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684213" y="260350"/>
            <a:ext cx="7856537" cy="1365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b="1" kern="10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Особенности</a:t>
            </a:r>
            <a:r>
              <a:rPr lang="uk-UA" sz="3600" kern="10" dirty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uk-UA" sz="3600" b="1" kern="10" spc="50" dirty="0" err="1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педагогической</a:t>
            </a:r>
            <a:r>
              <a:rPr lang="uk-UA" sz="3600" kern="10" dirty="0">
                <a:ln w="9525">
                  <a:noFill/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</a:p>
          <a:p>
            <a:pPr algn="ctr"/>
            <a:r>
              <a:rPr lang="uk-UA" sz="3600" b="1" kern="10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Impact"/>
              </a:rPr>
              <a:t>деятельности</a:t>
            </a:r>
            <a:endParaRPr lang="uk-UA" sz="3600" kern="10" dirty="0">
              <a:ln w="9525">
                <a:noFill/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71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47107" name="Picture 2" descr="D:\картинки\квыти\КВІТИ\5370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Picture 6" descr="C:\Users\Алла\Downloads\499bc4630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72750">
            <a:off x="2043113" y="2628900"/>
            <a:ext cx="613410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uk-UA" sz="3600" dirty="0" smtClean="0"/>
              <a:t>  		Молодий спеціаліст стає хорошим учителем, перш за все, завдяки обстановці творчої праці педагогічного й учнівського колективів.</a:t>
            </a:r>
            <a:endParaRPr lang="uk-UA" dirty="0" smtClean="0"/>
          </a:p>
          <a:p>
            <a:endParaRPr lang="uk-UA" sz="2800" dirty="0" smtClean="0"/>
          </a:p>
          <a:p>
            <a:pPr algn="r">
              <a:buFont typeface="Wingdings 2" pitchFamily="18" charset="2"/>
              <a:buNone/>
            </a:pPr>
            <a:r>
              <a:rPr lang="uk-UA" dirty="0" smtClean="0"/>
              <a:t>          ( В.О. Сухомлинський)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endParaRPr lang="uk-UA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b="1" dirty="0" smtClean="0"/>
              <a:t>Успішна педагогічна діяльність молодого вчителя залежить від того, у який колектив він потрапить, які умови праці й побуту йому створять, яку нададуть методичну допомогу, як стимулюватимуть його ініціативність і творчість.</a:t>
            </a:r>
            <a:endParaRPr lang="ru-RU" sz="3200" b="1" dirty="0" smtClean="0"/>
          </a:p>
          <a:p>
            <a:endParaRPr lang="uk-UA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sz="4000" dirty="0"/>
              <a:t>«</a:t>
            </a:r>
            <a:r>
              <a:rPr lang="ru-RU" sz="4000" dirty="0" err="1"/>
              <a:t>Справжнім</a:t>
            </a:r>
            <a:r>
              <a:rPr lang="ru-RU" sz="4000" dirty="0"/>
              <a:t> учителем-</a:t>
            </a:r>
            <a:r>
              <a:rPr lang="ru-RU" sz="4000" dirty="0" err="1"/>
              <a:t>вихователем</a:t>
            </a:r>
            <a:r>
              <a:rPr lang="ru-RU" sz="4000" dirty="0"/>
              <a:t> </a:t>
            </a:r>
            <a:r>
              <a:rPr lang="ru-RU" sz="4000" dirty="0" err="1"/>
              <a:t>можна</a:t>
            </a:r>
            <a:r>
              <a:rPr lang="ru-RU" sz="4000" dirty="0"/>
              <a:t> стати </a:t>
            </a:r>
            <a:r>
              <a:rPr lang="ru-RU" sz="4000" dirty="0" err="1"/>
              <a:t>після</a:t>
            </a:r>
            <a:r>
              <a:rPr lang="ru-RU" sz="4000" dirty="0"/>
              <a:t> </a:t>
            </a:r>
            <a:r>
              <a:rPr lang="ru-RU" sz="4000" dirty="0" err="1"/>
              <a:t>кількох</a:t>
            </a:r>
            <a:r>
              <a:rPr lang="ru-RU" sz="4000" dirty="0"/>
              <a:t> </a:t>
            </a:r>
            <a:r>
              <a:rPr lang="ru-RU" sz="4000" dirty="0" err="1"/>
              <a:t>років</a:t>
            </a:r>
            <a:r>
              <a:rPr lang="ru-RU" sz="4000" dirty="0"/>
              <a:t> </a:t>
            </a:r>
            <a:r>
              <a:rPr lang="ru-RU" sz="4000" dirty="0" err="1"/>
              <a:t>роботи</a:t>
            </a:r>
            <a:r>
              <a:rPr lang="ru-RU" sz="4000" dirty="0"/>
              <a:t> в </a:t>
            </a:r>
            <a:r>
              <a:rPr lang="ru-RU" sz="4000" dirty="0" err="1"/>
              <a:t>хорошому</a:t>
            </a:r>
            <a:r>
              <a:rPr lang="ru-RU" sz="4000" dirty="0"/>
              <a:t> </a:t>
            </a:r>
            <a:r>
              <a:rPr lang="ru-RU" sz="4000" dirty="0" err="1"/>
              <a:t>творчому</a:t>
            </a:r>
            <a:r>
              <a:rPr lang="ru-RU" sz="4000" dirty="0"/>
              <a:t> </a:t>
            </a:r>
            <a:r>
              <a:rPr lang="ru-RU" sz="4000" dirty="0" err="1"/>
              <a:t>педагогічному</a:t>
            </a:r>
            <a:r>
              <a:rPr lang="ru-RU" sz="4000" dirty="0"/>
              <a:t> </a:t>
            </a:r>
            <a:r>
              <a:rPr lang="ru-RU" sz="4000" dirty="0" err="1"/>
              <a:t>колективі</a:t>
            </a:r>
            <a:r>
              <a:rPr lang="ru-RU" sz="4000" dirty="0"/>
              <a:t>»</a:t>
            </a:r>
          </a:p>
          <a:p>
            <a:pPr marL="82296" indent="0">
              <a:buNone/>
            </a:pPr>
            <a:r>
              <a:rPr lang="ru-RU" sz="4000" dirty="0" smtClean="0"/>
              <a:t>                                    А</a:t>
            </a:r>
            <a:r>
              <a:rPr lang="ru-RU" sz="4000" dirty="0"/>
              <a:t>. С. Макаренко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="" xmlns:p14="http://schemas.microsoft.com/office/powerpoint/2010/main" val="4126991112"/>
      </p:ext>
    </p:extLst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40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Impact" pitchFamily="34" charset="0"/>
              </a:rPr>
              <a:t>Завдання </a:t>
            </a:r>
            <a:r>
              <a:rPr lang="uk-UA" sz="40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Impact" pitchFamily="34" charset="0"/>
              </a:rPr>
              <a:t>школи у роботі з молодими вчителями:</a:t>
            </a:r>
            <a:endParaRPr lang="ru-RU" sz="4000" dirty="0">
              <a:ln w="10160">
                <a:solidFill>
                  <a:schemeClr val="accent1"/>
                </a:solidFill>
                <a:prstDash val="solid"/>
              </a:ln>
              <a:solidFill>
                <a:schemeClr val="tx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05800" cy="5105400"/>
          </a:xfrm>
          <a:solidFill>
            <a:srgbClr val="CCECFF"/>
          </a:solidFill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</a:rPr>
              <a:t>сприяти постійному творчому зростанню, формуванню педагогічної майстерності;</a:t>
            </a:r>
          </a:p>
          <a:p>
            <a:r>
              <a:rPr lang="uk-UA" b="1" dirty="0" smtClean="0">
                <a:latin typeface="Times New Roman" pitchFamily="18" charset="0"/>
              </a:rPr>
              <a:t>допомогти у плануванні та організації роботи з питань модернізації навчально-виховного процесу;</a:t>
            </a:r>
          </a:p>
          <a:p>
            <a:r>
              <a:rPr lang="uk-UA" b="1" dirty="0" smtClean="0">
                <a:latin typeface="Times New Roman" pitchFamily="18" charset="0"/>
              </a:rPr>
              <a:t>впроваджувати передові методи у викладанні;</a:t>
            </a:r>
          </a:p>
          <a:p>
            <a:r>
              <a:rPr lang="uk-UA" b="1" dirty="0" smtClean="0">
                <a:latin typeface="Times New Roman" pitchFamily="18" charset="0"/>
              </a:rPr>
              <a:t>правильно обирати форми, методи й засоби навчання.</a:t>
            </a:r>
            <a:endParaRPr lang="ru-RU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/>
            </a:r>
            <a:b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</a:b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Очікувані </a:t>
            </a:r>
            <a:r>
              <a:rPr lang="uk-UA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результати роботи з молодими вчителями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5029200"/>
          </a:xfrm>
          <a:solidFill>
            <a:srgbClr val="CCECFF"/>
          </a:solidFill>
        </p:spPr>
        <p:txBody>
          <a:bodyPr/>
          <a:lstStyle/>
          <a:p>
            <a:r>
              <a:rPr lang="uk-UA" b="1" dirty="0" smtClean="0">
                <a:solidFill>
                  <a:srgbClr val="0000CC"/>
                </a:solidFill>
                <a:latin typeface="Times New Roman" pitchFamily="18" charset="0"/>
              </a:rPr>
              <a:t>Успішне входження в професію: уміння чітко орієнтуватися в реальних життєвих та навчально-виховних ситуаціях, брати відповідальність за прийняті рішення</a:t>
            </a:r>
          </a:p>
          <a:p>
            <a:r>
              <a:rPr lang="uk-UA" b="1" dirty="0" smtClean="0">
                <a:solidFill>
                  <a:srgbClr val="0000CC"/>
                </a:solidFill>
                <a:latin typeface="Times New Roman" pitchFamily="18" charset="0"/>
              </a:rPr>
              <a:t>Набуття практичних навичок, необхідних у педагогічній роботі</a:t>
            </a:r>
          </a:p>
          <a:p>
            <a:r>
              <a:rPr lang="uk-UA" b="1" dirty="0" smtClean="0">
                <a:solidFill>
                  <a:srgbClr val="0000CC"/>
                </a:solidFill>
                <a:latin typeface="Times New Roman" pitchFamily="18" charset="0"/>
              </a:rPr>
              <a:t>Адекватна самооцінка власних досягнень</a:t>
            </a:r>
          </a:p>
          <a:p>
            <a:r>
              <a:rPr lang="uk-UA" b="1" dirty="0" smtClean="0">
                <a:solidFill>
                  <a:srgbClr val="0000CC"/>
                </a:solidFill>
                <a:latin typeface="Times New Roman" pitchFamily="18" charset="0"/>
              </a:rPr>
              <a:t>Побудова власного шляху професійного зростання</a:t>
            </a:r>
          </a:p>
          <a:p>
            <a:endParaRPr lang="ru-RU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flipH="1">
            <a:off x="5286380" y="2571744"/>
            <a:ext cx="364233" cy="3276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  <a:gradFill rotWithShape="1">
            <a:gsLst>
              <a:gs pos="0">
                <a:srgbClr val="FF809C"/>
              </a:gs>
              <a:gs pos="50000">
                <a:srgbClr val="FFB3C1"/>
              </a:gs>
              <a:gs pos="100000">
                <a:srgbClr val="FFDAE1"/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3200" b="1" dirty="0" smtClean="0"/>
              <a:t>Система роботи з молодими вчителями</a:t>
            </a:r>
            <a:endParaRPr lang="ru-RU" sz="3200" b="1" dirty="0" smtClean="0"/>
          </a:p>
        </p:txBody>
      </p:sp>
      <p:sp>
        <p:nvSpPr>
          <p:cNvPr id="26626" name="AutoShape 3"/>
          <p:cNvSpPr>
            <a:spLocks noChangeArrowheads="1"/>
          </p:cNvSpPr>
          <p:nvPr/>
        </p:nvSpPr>
        <p:spPr bwMode="auto">
          <a:xfrm>
            <a:off x="0" y="1295400"/>
            <a:ext cx="2743200" cy="2286000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>
                <a:solidFill>
                  <a:srgbClr val="660033"/>
                </a:solidFill>
                <a:latin typeface="Calibri" pitchFamily="34" charset="0"/>
              </a:rPr>
              <a:t>Методична </a:t>
            </a:r>
          </a:p>
          <a:p>
            <a:pPr algn="ctr"/>
            <a:r>
              <a:rPr lang="uk-UA" sz="2400" b="1">
                <a:solidFill>
                  <a:srgbClr val="660033"/>
                </a:solidFill>
                <a:latin typeface="Calibri" pitchFamily="34" charset="0"/>
              </a:rPr>
              <a:t>рада</a:t>
            </a:r>
            <a:endParaRPr lang="ru-RU" sz="2400" b="1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26627" name="AutoShape 4"/>
          <p:cNvSpPr>
            <a:spLocks noChangeArrowheads="1"/>
          </p:cNvSpPr>
          <p:nvPr/>
        </p:nvSpPr>
        <p:spPr bwMode="auto">
          <a:xfrm>
            <a:off x="3505200" y="1447800"/>
            <a:ext cx="5181600" cy="1066800"/>
          </a:xfrm>
          <a:prstGeom prst="flowChartTerminator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600" b="1" dirty="0">
                <a:solidFill>
                  <a:srgbClr val="660033"/>
                </a:solidFill>
                <a:latin typeface="Calibri" pitchFamily="34" charset="0"/>
              </a:rPr>
              <a:t>Індивідуальні</a:t>
            </a:r>
            <a:r>
              <a:rPr lang="uk-UA" sz="2400" b="1" dirty="0">
                <a:solidFill>
                  <a:srgbClr val="660033"/>
                </a:solidFill>
                <a:latin typeface="Calibri" pitchFamily="34" charset="0"/>
              </a:rPr>
              <a:t> </a:t>
            </a:r>
          </a:p>
          <a:p>
            <a:pPr algn="ctr"/>
            <a:r>
              <a:rPr lang="uk-UA" sz="3200" b="1" dirty="0">
                <a:solidFill>
                  <a:srgbClr val="660033"/>
                </a:solidFill>
                <a:latin typeface="Calibri" pitchFamily="34" charset="0"/>
              </a:rPr>
              <a:t>ф</a:t>
            </a:r>
            <a:r>
              <a:rPr lang="uk-UA" sz="3200" b="1" dirty="0" smtClean="0">
                <a:solidFill>
                  <a:srgbClr val="660033"/>
                </a:solidFill>
                <a:latin typeface="Calibri" pitchFamily="34" charset="0"/>
              </a:rPr>
              <a:t>орми</a:t>
            </a:r>
            <a:r>
              <a:rPr lang="uk-UA" sz="2400" b="1" dirty="0" smtClean="0">
                <a:solidFill>
                  <a:srgbClr val="660033"/>
                </a:solidFill>
                <a:latin typeface="Calibri" pitchFamily="34" charset="0"/>
              </a:rPr>
              <a:t> </a:t>
            </a:r>
            <a:r>
              <a:rPr lang="uk-UA" sz="3200" b="1" dirty="0">
                <a:solidFill>
                  <a:srgbClr val="660033"/>
                </a:solidFill>
                <a:latin typeface="Calibri" pitchFamily="34" charset="0"/>
              </a:rPr>
              <a:t>роботи</a:t>
            </a:r>
            <a:endParaRPr lang="ru-RU" sz="3200" b="1" dirty="0">
              <a:solidFill>
                <a:srgbClr val="660033"/>
              </a:solidFill>
              <a:latin typeface="Calibri" pitchFamily="34" charset="0"/>
            </a:endParaRPr>
          </a:p>
        </p:txBody>
      </p:sp>
      <p:sp>
        <p:nvSpPr>
          <p:cNvPr id="26628" name="AutoShape 5"/>
          <p:cNvSpPr>
            <a:spLocks noChangeArrowheads="1"/>
          </p:cNvSpPr>
          <p:nvPr/>
        </p:nvSpPr>
        <p:spPr bwMode="auto">
          <a:xfrm>
            <a:off x="76200" y="3581400"/>
            <a:ext cx="32004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200" b="1" dirty="0">
                <a:solidFill>
                  <a:srgbClr val="FF0066"/>
                </a:solidFill>
                <a:latin typeface="Calibri" pitchFamily="34" charset="0"/>
              </a:rPr>
              <a:t>Діагностування</a:t>
            </a:r>
            <a:r>
              <a:rPr lang="uk-UA" b="1" dirty="0">
                <a:solidFill>
                  <a:srgbClr val="FF0066"/>
                </a:solidFill>
                <a:latin typeface="Calibri" pitchFamily="34" charset="0"/>
              </a:rPr>
              <a:t> </a:t>
            </a:r>
            <a:endParaRPr lang="ru-RU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6629" name="AutoShape 6"/>
          <p:cNvSpPr>
            <a:spLocks noChangeArrowheads="1"/>
          </p:cNvSpPr>
          <p:nvPr/>
        </p:nvSpPr>
        <p:spPr bwMode="auto">
          <a:xfrm>
            <a:off x="381000" y="5029200"/>
            <a:ext cx="32004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200" b="1" dirty="0">
                <a:solidFill>
                  <a:srgbClr val="FF0066"/>
                </a:solidFill>
                <a:latin typeface="Calibri" pitchFamily="34" charset="0"/>
              </a:rPr>
              <a:t>Наставництво</a:t>
            </a:r>
            <a:endParaRPr lang="ru-RU" sz="32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6630" name="AutoShape 7"/>
          <p:cNvSpPr>
            <a:spLocks noChangeArrowheads="1"/>
          </p:cNvSpPr>
          <p:nvPr/>
        </p:nvSpPr>
        <p:spPr bwMode="auto">
          <a:xfrm>
            <a:off x="6553200" y="3124200"/>
            <a:ext cx="23622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200" b="1" dirty="0">
                <a:solidFill>
                  <a:srgbClr val="FF0066"/>
                </a:solidFill>
                <a:latin typeface="Calibri" pitchFamily="34" charset="0"/>
              </a:rPr>
              <a:t>Самоосвіта</a:t>
            </a:r>
            <a:endParaRPr lang="ru-RU" sz="32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6631" name="AutoShape 8"/>
          <p:cNvSpPr>
            <a:spLocks noChangeArrowheads="1"/>
          </p:cNvSpPr>
          <p:nvPr/>
        </p:nvSpPr>
        <p:spPr bwMode="auto">
          <a:xfrm>
            <a:off x="3200400" y="3962400"/>
            <a:ext cx="36576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2400" b="1" dirty="0">
                <a:solidFill>
                  <a:srgbClr val="FF0066"/>
                </a:solidFill>
                <a:latin typeface="Calibri" pitchFamily="34" charset="0"/>
              </a:rPr>
              <a:t>Консультації</a:t>
            </a:r>
            <a:r>
              <a:rPr lang="uk-UA" b="1" dirty="0">
                <a:solidFill>
                  <a:srgbClr val="FF0066"/>
                </a:solidFill>
                <a:latin typeface="Calibri" pitchFamily="34" charset="0"/>
              </a:rPr>
              <a:t>, </a:t>
            </a:r>
            <a:r>
              <a:rPr lang="uk-UA" sz="2400" b="1" dirty="0">
                <a:solidFill>
                  <a:srgbClr val="FF0066"/>
                </a:solidFill>
                <a:latin typeface="Calibri" pitchFamily="34" charset="0"/>
              </a:rPr>
              <a:t>співбесіди</a:t>
            </a:r>
            <a:endParaRPr lang="ru-RU" sz="24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6632" name="AutoShape 9"/>
          <p:cNvSpPr>
            <a:spLocks noChangeArrowheads="1"/>
          </p:cNvSpPr>
          <p:nvPr/>
        </p:nvSpPr>
        <p:spPr bwMode="auto">
          <a:xfrm>
            <a:off x="5715000" y="5181600"/>
            <a:ext cx="3200400" cy="6096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uk-UA" sz="3200" b="1" dirty="0">
                <a:solidFill>
                  <a:srgbClr val="FF0066"/>
                </a:solidFill>
                <a:latin typeface="Calibri" pitchFamily="34" charset="0"/>
              </a:rPr>
              <a:t>Творчі звіти</a:t>
            </a:r>
            <a:endParaRPr lang="ru-RU" sz="32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6633" name="AutoShape 10"/>
          <p:cNvSpPr>
            <a:spLocks noChangeArrowheads="1"/>
          </p:cNvSpPr>
          <p:nvPr/>
        </p:nvSpPr>
        <p:spPr bwMode="auto">
          <a:xfrm>
            <a:off x="2286000" y="1752600"/>
            <a:ext cx="1295400" cy="76200"/>
          </a:xfrm>
          <a:prstGeom prst="rightArrow">
            <a:avLst>
              <a:gd name="adj1" fmla="val 50000"/>
              <a:gd name="adj2" fmla="val 425000"/>
            </a:avLst>
          </a:prstGeom>
          <a:solidFill>
            <a:schemeClr val="accent1"/>
          </a:solidFill>
          <a:ln w="571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 flipH="1">
            <a:off x="2133600" y="2286000"/>
            <a:ext cx="144780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5" name="Line 12"/>
          <p:cNvSpPr>
            <a:spLocks noChangeShapeType="1"/>
          </p:cNvSpPr>
          <p:nvPr/>
        </p:nvSpPr>
        <p:spPr bwMode="auto">
          <a:xfrm flipH="1">
            <a:off x="2819400" y="2514600"/>
            <a:ext cx="12954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6" name="Line 13"/>
          <p:cNvSpPr>
            <a:spLocks noChangeShapeType="1"/>
          </p:cNvSpPr>
          <p:nvPr/>
        </p:nvSpPr>
        <p:spPr bwMode="auto">
          <a:xfrm>
            <a:off x="4860032" y="2524267"/>
            <a:ext cx="16768" cy="1409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7" name="Line 14"/>
          <p:cNvSpPr>
            <a:spLocks noChangeShapeType="1"/>
          </p:cNvSpPr>
          <p:nvPr/>
        </p:nvSpPr>
        <p:spPr bwMode="auto">
          <a:xfrm>
            <a:off x="6019799" y="2539050"/>
            <a:ext cx="1619039" cy="26425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38" name="Line 15"/>
          <p:cNvSpPr>
            <a:spLocks noChangeShapeType="1"/>
          </p:cNvSpPr>
          <p:nvPr/>
        </p:nvSpPr>
        <p:spPr bwMode="auto">
          <a:xfrm>
            <a:off x="7543800" y="2514600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" name="Овал 1"/>
          <p:cNvSpPr/>
          <p:nvPr/>
        </p:nvSpPr>
        <p:spPr>
          <a:xfrm>
            <a:off x="1371600" y="5815650"/>
            <a:ext cx="4953000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аналіз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відвіданих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уроків</a:t>
            </a:r>
            <a:r>
              <a:rPr lang="ru-RU" sz="2400" dirty="0">
                <a:solidFill>
                  <a:srgbClr val="FF0000"/>
                </a:solidFill>
              </a:rPr>
              <a:t>, </a:t>
            </a:r>
            <a:r>
              <a:rPr lang="ru-RU" sz="2400" dirty="0" err="1">
                <a:solidFill>
                  <a:srgbClr val="FF0000"/>
                </a:solidFill>
              </a:rPr>
              <a:t>виховних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заходів</a:t>
            </a:r>
            <a:endParaRPr lang="uk-UA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577</TotalTime>
  <Words>1863</Words>
  <Application>Microsoft Office PowerPoint</Application>
  <PresentationFormat>Экран (4:3)</PresentationFormat>
  <Paragraphs>221</Paragraphs>
  <Slides>37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Солнцестояние</vt:lpstr>
      <vt:lpstr>Організація роботи з молодими спеціалістами. Проблеми адаптації молодого вчителя до педагогічного колективу</vt:lpstr>
      <vt:lpstr>Нормативно правове забезпечення</vt:lpstr>
      <vt:lpstr>Шкільна документація</vt:lpstr>
      <vt:lpstr>Слайд 4</vt:lpstr>
      <vt:lpstr>Слайд 5</vt:lpstr>
      <vt:lpstr>Слайд 6</vt:lpstr>
      <vt:lpstr>Завдання школи у роботі з молодими вчителями:</vt:lpstr>
      <vt:lpstr> Очікувані результати роботи з молодими вчителями</vt:lpstr>
      <vt:lpstr>Система роботи з молодими вчителями</vt:lpstr>
      <vt:lpstr>Слайд 10</vt:lpstr>
      <vt:lpstr>Школа молодого спеціаліста –  ефективна форма методичної роботи, одна из форм підвищення майстерності педагогів початківців</vt:lpstr>
      <vt:lpstr>Слайд 12</vt:lpstr>
      <vt:lpstr>Школа молодого вчителя вирішує завдання</vt:lpstr>
      <vt:lpstr>Слайд 14</vt:lpstr>
      <vt:lpstr>Орієнтовний алгоритм організації стажування </vt:lpstr>
      <vt:lpstr>Етапи адаптації професійного становлення  та зростання молодого вчителя </vt:lpstr>
      <vt:lpstr>Програмою школи передбачено вивчення таких тем:</vt:lpstr>
      <vt:lpstr>Основні функції наставника: </vt:lpstr>
      <vt:lpstr>Основні методи роботи, які використовують наставники </vt:lpstr>
      <vt:lpstr>Організаційні форми професійного зростання</vt:lpstr>
      <vt:lpstr>За час проходження стажування молодий спеціаліст повинен…</vt:lpstr>
      <vt:lpstr>Навчальна робота: </vt:lpstr>
      <vt:lpstr>Методична робота: </vt:lpstr>
      <vt:lpstr>Робота класного керівника: </vt:lpstr>
      <vt:lpstr>Внутрішньошкільний контроль за роботою молодого вчителя</vt:lpstr>
      <vt:lpstr>Висновки за результатами контролю мають включати </vt:lpstr>
      <vt:lpstr>Внутрішньошкільний контроль за роботою молодого вчителя</vt:lpstr>
      <vt:lpstr> Творчий звіт педагогів-початківців  </vt:lpstr>
      <vt:lpstr> Місячники (або тижні, декади) містять різні види заходів:  </vt:lpstr>
      <vt:lpstr>Труднощі з якими зустрічаються молоді педагоги</vt:lpstr>
      <vt:lpstr>Слайд 31</vt:lpstr>
      <vt:lpstr>Тільки самоосвіта спроможна сформувати справді ерудовану та всебічно розвинену особистість, якою, без сумніву, мусить бути освітянин.  </vt:lpstr>
      <vt:lpstr>Критерії готовності вчителя-стажиста до самоосвітньої діяльності: </vt:lpstr>
      <vt:lpstr>Організація самоосвіти шкільною адміністрацією. </vt:lpstr>
      <vt:lpstr>Що залежить від шкільної адміністрації у справі створення максимально сприятливих умов для плідної самоосвітньої роботи вчителя? </vt:lpstr>
      <vt:lpstr>Слайд 36</vt:lpstr>
      <vt:lpstr>Слайд 37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з молодими спеціалістами. Проблеми адаптації молодого вчителя до педагогічного колективу</dc:title>
  <dc:creator>User</dc:creator>
  <cp:lastModifiedBy>Валентина</cp:lastModifiedBy>
  <cp:revision>58</cp:revision>
  <dcterms:created xsi:type="dcterms:W3CDTF">2014-11-29T19:40:51Z</dcterms:created>
  <dcterms:modified xsi:type="dcterms:W3CDTF">2016-02-06T16:55:28Z</dcterms:modified>
</cp:coreProperties>
</file>